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83" r:id="rId2"/>
    <p:sldId id="288" r:id="rId3"/>
    <p:sldId id="337" r:id="rId4"/>
    <p:sldId id="339" r:id="rId5"/>
    <p:sldId id="338" r:id="rId6"/>
    <p:sldId id="340" r:id="rId7"/>
    <p:sldId id="286" r:id="rId8"/>
    <p:sldId id="287" r:id="rId9"/>
    <p:sldId id="291" r:id="rId10"/>
    <p:sldId id="310" r:id="rId11"/>
    <p:sldId id="312" r:id="rId12"/>
    <p:sldId id="308" r:id="rId13"/>
    <p:sldId id="371" r:id="rId14"/>
    <p:sldId id="336" r:id="rId15"/>
    <p:sldId id="320" r:id="rId16"/>
    <p:sldId id="323" r:id="rId17"/>
    <p:sldId id="322" r:id="rId18"/>
    <p:sldId id="358" r:id="rId19"/>
    <p:sldId id="325" r:id="rId20"/>
    <p:sldId id="350" r:id="rId21"/>
    <p:sldId id="347" r:id="rId22"/>
    <p:sldId id="349" r:id="rId23"/>
    <p:sldId id="346" r:id="rId24"/>
    <p:sldId id="305" r:id="rId25"/>
    <p:sldId id="328" r:id="rId26"/>
    <p:sldId id="295" r:id="rId27"/>
    <p:sldId id="296" r:id="rId28"/>
    <p:sldId id="367" r:id="rId29"/>
    <p:sldId id="359" r:id="rId30"/>
    <p:sldId id="360" r:id="rId31"/>
    <p:sldId id="361" r:id="rId32"/>
    <p:sldId id="351" r:id="rId33"/>
    <p:sldId id="352" r:id="rId34"/>
    <p:sldId id="362" r:id="rId35"/>
    <p:sldId id="363" r:id="rId36"/>
    <p:sldId id="364" r:id="rId37"/>
    <p:sldId id="365" r:id="rId38"/>
    <p:sldId id="366" r:id="rId39"/>
    <p:sldId id="289" r:id="rId40"/>
    <p:sldId id="334" r:id="rId41"/>
    <p:sldId id="372" r:id="rId42"/>
    <p:sldId id="373" r:id="rId43"/>
    <p:sldId id="374" r:id="rId44"/>
    <p:sldId id="341" r:id="rId45"/>
    <p:sldId id="342" r:id="rId46"/>
    <p:sldId id="354" r:id="rId47"/>
    <p:sldId id="368" r:id="rId48"/>
    <p:sldId id="369" r:id="rId49"/>
    <p:sldId id="329" r:id="rId50"/>
    <p:sldId id="330" r:id="rId51"/>
    <p:sldId id="370"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28" autoAdjust="0"/>
    <p:restoredTop sz="86752" autoAdjust="0"/>
  </p:normalViewPr>
  <p:slideViewPr>
    <p:cSldViewPr>
      <p:cViewPr varScale="1">
        <p:scale>
          <a:sx n="79" d="100"/>
          <a:sy n="79" d="100"/>
        </p:scale>
        <p:origin x="-708" y="-96"/>
      </p:cViewPr>
      <p:guideLst>
        <p:guide orient="horz" pos="2160"/>
        <p:guide pos="2880"/>
      </p:guideLst>
    </p:cSldViewPr>
  </p:slideViewPr>
  <p:notesTextViewPr>
    <p:cViewPr>
      <p:scale>
        <a:sx n="33" d="100"/>
        <a:sy n="33"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8D26A3-5154-473F-9460-C7C46803B5E1}" type="datetimeFigureOut">
              <a:rPr lang="en-US" smtClean="0"/>
              <a:t>10/16/2012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143226-3A78-4656-97A6-792ADEE0E140}" type="slidenum">
              <a:rPr lang="en-US" smtClean="0"/>
              <a:t>‹#›</a:t>
            </a:fld>
            <a:endParaRPr lang="en-US"/>
          </a:p>
        </p:txBody>
      </p:sp>
    </p:spTree>
    <p:extLst>
      <p:ext uri="{BB962C8B-B14F-4D97-AF65-F5344CB8AC3E}">
        <p14:creationId xmlns:p14="http://schemas.microsoft.com/office/powerpoint/2010/main" val="3698684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1</a:t>
            </a:fld>
            <a:endParaRPr lang="en-US"/>
          </a:p>
        </p:txBody>
      </p:sp>
    </p:spTree>
    <p:extLst>
      <p:ext uri="{BB962C8B-B14F-4D97-AF65-F5344CB8AC3E}">
        <p14:creationId xmlns:p14="http://schemas.microsoft.com/office/powerpoint/2010/main" val="1935081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10</a:t>
            </a:fld>
            <a:endParaRPr lang="en-US"/>
          </a:p>
        </p:txBody>
      </p:sp>
    </p:spTree>
    <p:extLst>
      <p:ext uri="{BB962C8B-B14F-4D97-AF65-F5344CB8AC3E}">
        <p14:creationId xmlns:p14="http://schemas.microsoft.com/office/powerpoint/2010/main" val="3345103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11</a:t>
            </a:fld>
            <a:endParaRPr lang="en-US"/>
          </a:p>
        </p:txBody>
      </p:sp>
    </p:spTree>
    <p:extLst>
      <p:ext uri="{BB962C8B-B14F-4D97-AF65-F5344CB8AC3E}">
        <p14:creationId xmlns:p14="http://schemas.microsoft.com/office/powerpoint/2010/main" val="3760718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12</a:t>
            </a:fld>
            <a:endParaRPr lang="en-US"/>
          </a:p>
        </p:txBody>
      </p:sp>
    </p:spTree>
    <p:extLst>
      <p:ext uri="{BB962C8B-B14F-4D97-AF65-F5344CB8AC3E}">
        <p14:creationId xmlns:p14="http://schemas.microsoft.com/office/powerpoint/2010/main" val="3760718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13</a:t>
            </a:fld>
            <a:endParaRPr lang="en-US"/>
          </a:p>
        </p:txBody>
      </p:sp>
    </p:spTree>
    <p:extLst>
      <p:ext uri="{BB962C8B-B14F-4D97-AF65-F5344CB8AC3E}">
        <p14:creationId xmlns:p14="http://schemas.microsoft.com/office/powerpoint/2010/main" val="1577577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horizontal wind profiles for a 12 hour period</a:t>
            </a:r>
            <a:r>
              <a:rPr lang="en-US" baseline="0" dirty="0" smtClean="0"/>
              <a:t> during a day with a lot of structure.  As we will show in the next slide, the 915 MHz profiler has issues with </a:t>
            </a:r>
            <a:r>
              <a:rPr lang="en-US" baseline="0" dirty="0" err="1" smtClean="0"/>
              <a:t>seaclutter</a:t>
            </a:r>
            <a:r>
              <a:rPr lang="en-US" baseline="0" dirty="0" smtClean="0"/>
              <a:t> below 1000m (the horizontal line) and the lower 200m is of particular interest when looking at air sea interaction.</a:t>
            </a:r>
            <a:endParaRPr lang="en-US" dirty="0"/>
          </a:p>
        </p:txBody>
      </p:sp>
      <p:sp>
        <p:nvSpPr>
          <p:cNvPr id="4" name="Slide Number Placeholder 3"/>
          <p:cNvSpPr>
            <a:spLocks noGrp="1"/>
          </p:cNvSpPr>
          <p:nvPr>
            <p:ph type="sldNum" sz="quarter" idx="10"/>
          </p:nvPr>
        </p:nvSpPr>
        <p:spPr/>
        <p:txBody>
          <a:bodyPr/>
          <a:lstStyle/>
          <a:p>
            <a:fld id="{E465433E-43CA-4C1C-B22E-E5A267E7C932}" type="slidenum">
              <a:rPr lang="en-US" smtClean="0"/>
              <a:t>14</a:t>
            </a:fld>
            <a:endParaRPr lang="en-US"/>
          </a:p>
        </p:txBody>
      </p:sp>
    </p:spTree>
    <p:extLst>
      <p:ext uri="{BB962C8B-B14F-4D97-AF65-F5344CB8AC3E}">
        <p14:creationId xmlns:p14="http://schemas.microsoft.com/office/powerpoint/2010/main" val="2659112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15</a:t>
            </a:fld>
            <a:endParaRPr lang="en-US"/>
          </a:p>
        </p:txBody>
      </p:sp>
    </p:spTree>
    <p:extLst>
      <p:ext uri="{BB962C8B-B14F-4D97-AF65-F5344CB8AC3E}">
        <p14:creationId xmlns:p14="http://schemas.microsoft.com/office/powerpoint/2010/main" val="334510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horizontal wind profiles for a 12 hour period</a:t>
            </a:r>
            <a:r>
              <a:rPr lang="en-US" baseline="0" dirty="0" smtClean="0"/>
              <a:t> during a day with a lot of structure.  As we will show in the next slide, the 915 MHz profiler has issues with </a:t>
            </a:r>
            <a:r>
              <a:rPr lang="en-US" baseline="0" dirty="0" err="1" smtClean="0"/>
              <a:t>seaclutter</a:t>
            </a:r>
            <a:r>
              <a:rPr lang="en-US" baseline="0" dirty="0" smtClean="0"/>
              <a:t> below 1000m (the horizontal line) and the lower 200m is of particular interest when looking at air sea interaction.</a:t>
            </a:r>
            <a:endParaRPr lang="en-US" dirty="0"/>
          </a:p>
        </p:txBody>
      </p:sp>
      <p:sp>
        <p:nvSpPr>
          <p:cNvPr id="4" name="Slide Number Placeholder 3"/>
          <p:cNvSpPr>
            <a:spLocks noGrp="1"/>
          </p:cNvSpPr>
          <p:nvPr>
            <p:ph type="sldNum" sz="quarter" idx="10"/>
          </p:nvPr>
        </p:nvSpPr>
        <p:spPr/>
        <p:txBody>
          <a:bodyPr/>
          <a:lstStyle/>
          <a:p>
            <a:fld id="{E465433E-43CA-4C1C-B22E-E5A267E7C932}" type="slidenum">
              <a:rPr lang="en-US" smtClean="0"/>
              <a:t>16</a:t>
            </a:fld>
            <a:endParaRPr lang="en-US"/>
          </a:p>
        </p:txBody>
      </p:sp>
    </p:spTree>
    <p:extLst>
      <p:ext uri="{BB962C8B-B14F-4D97-AF65-F5344CB8AC3E}">
        <p14:creationId xmlns:p14="http://schemas.microsoft.com/office/powerpoint/2010/main" val="2659112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horizontal wind profiles for a 12 hour period</a:t>
            </a:r>
            <a:r>
              <a:rPr lang="en-US" baseline="0" dirty="0" smtClean="0"/>
              <a:t> during a day with a lot of structure.  As we will show in the next slide, the 915 MHz profiler has issues with </a:t>
            </a:r>
            <a:r>
              <a:rPr lang="en-US" baseline="0" dirty="0" err="1" smtClean="0"/>
              <a:t>seaclutter</a:t>
            </a:r>
            <a:r>
              <a:rPr lang="en-US" baseline="0" dirty="0" smtClean="0"/>
              <a:t> below 1000m (the horizontal line) and the lower 200m is of particular interest when looking at air sea interaction.</a:t>
            </a:r>
            <a:endParaRPr lang="en-US" dirty="0"/>
          </a:p>
        </p:txBody>
      </p:sp>
      <p:sp>
        <p:nvSpPr>
          <p:cNvPr id="4" name="Slide Number Placeholder 3"/>
          <p:cNvSpPr>
            <a:spLocks noGrp="1"/>
          </p:cNvSpPr>
          <p:nvPr>
            <p:ph type="sldNum" sz="quarter" idx="10"/>
          </p:nvPr>
        </p:nvSpPr>
        <p:spPr/>
        <p:txBody>
          <a:bodyPr/>
          <a:lstStyle/>
          <a:p>
            <a:fld id="{E465433E-43CA-4C1C-B22E-E5A267E7C932}" type="slidenum">
              <a:rPr lang="en-US" smtClean="0"/>
              <a:t>17</a:t>
            </a:fld>
            <a:endParaRPr lang="en-US"/>
          </a:p>
        </p:txBody>
      </p:sp>
    </p:spTree>
    <p:extLst>
      <p:ext uri="{BB962C8B-B14F-4D97-AF65-F5344CB8AC3E}">
        <p14:creationId xmlns:p14="http://schemas.microsoft.com/office/powerpoint/2010/main" val="2659112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18</a:t>
            </a:fld>
            <a:endParaRPr lang="en-US"/>
          </a:p>
        </p:txBody>
      </p:sp>
    </p:spTree>
    <p:extLst>
      <p:ext uri="{BB962C8B-B14F-4D97-AF65-F5344CB8AC3E}">
        <p14:creationId xmlns:p14="http://schemas.microsoft.com/office/powerpoint/2010/main" val="277387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19</a:t>
            </a:fld>
            <a:endParaRPr lang="en-US"/>
          </a:p>
        </p:txBody>
      </p:sp>
    </p:spTree>
    <p:extLst>
      <p:ext uri="{BB962C8B-B14F-4D97-AF65-F5344CB8AC3E}">
        <p14:creationId xmlns:p14="http://schemas.microsoft.com/office/powerpoint/2010/main" val="2773875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2</a:t>
            </a:fld>
            <a:endParaRPr lang="en-US"/>
          </a:p>
        </p:txBody>
      </p:sp>
    </p:spTree>
    <p:extLst>
      <p:ext uri="{BB962C8B-B14F-4D97-AF65-F5344CB8AC3E}">
        <p14:creationId xmlns:p14="http://schemas.microsoft.com/office/powerpoint/2010/main" val="1935081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20</a:t>
            </a:fld>
            <a:endParaRPr lang="en-US"/>
          </a:p>
        </p:txBody>
      </p:sp>
    </p:spTree>
    <p:extLst>
      <p:ext uri="{BB962C8B-B14F-4D97-AF65-F5344CB8AC3E}">
        <p14:creationId xmlns:p14="http://schemas.microsoft.com/office/powerpoint/2010/main" val="4119488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21</a:t>
            </a:fld>
            <a:endParaRPr lang="en-US"/>
          </a:p>
        </p:txBody>
      </p:sp>
    </p:spTree>
    <p:extLst>
      <p:ext uri="{BB962C8B-B14F-4D97-AF65-F5344CB8AC3E}">
        <p14:creationId xmlns:p14="http://schemas.microsoft.com/office/powerpoint/2010/main" val="865748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5D7935-7998-441C-A6C0-9EC0736480B0}" type="slidenum">
              <a:rPr lang="en-US" smtClean="0"/>
              <a:t>22</a:t>
            </a:fld>
            <a:endParaRPr lang="en-US"/>
          </a:p>
        </p:txBody>
      </p:sp>
    </p:spTree>
    <p:extLst>
      <p:ext uri="{BB962C8B-B14F-4D97-AF65-F5344CB8AC3E}">
        <p14:creationId xmlns:p14="http://schemas.microsoft.com/office/powerpoint/2010/main" val="3229339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23</a:t>
            </a:fld>
            <a:endParaRPr lang="en-US"/>
          </a:p>
        </p:txBody>
      </p:sp>
    </p:spTree>
    <p:extLst>
      <p:ext uri="{BB962C8B-B14F-4D97-AF65-F5344CB8AC3E}">
        <p14:creationId xmlns:p14="http://schemas.microsoft.com/office/powerpoint/2010/main" val="1473222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horizontal wind profiles for a 12 hour period</a:t>
            </a:r>
            <a:r>
              <a:rPr lang="en-US" baseline="0" dirty="0" smtClean="0"/>
              <a:t> during a day with a lot of structure.  As we will show in the next slide, the 915 MHz profiler has issues with </a:t>
            </a:r>
            <a:r>
              <a:rPr lang="en-US" baseline="0" dirty="0" err="1" smtClean="0"/>
              <a:t>seaclutter</a:t>
            </a:r>
            <a:r>
              <a:rPr lang="en-US" baseline="0" dirty="0" smtClean="0"/>
              <a:t> below 1000m (the horizontal line) and the lower 200m is of particular interest when looking at air sea interaction.</a:t>
            </a:r>
            <a:endParaRPr lang="en-US" dirty="0"/>
          </a:p>
        </p:txBody>
      </p:sp>
      <p:sp>
        <p:nvSpPr>
          <p:cNvPr id="4" name="Slide Number Placeholder 3"/>
          <p:cNvSpPr>
            <a:spLocks noGrp="1"/>
          </p:cNvSpPr>
          <p:nvPr>
            <p:ph type="sldNum" sz="quarter" idx="10"/>
          </p:nvPr>
        </p:nvSpPr>
        <p:spPr/>
        <p:txBody>
          <a:bodyPr/>
          <a:lstStyle/>
          <a:p>
            <a:fld id="{E465433E-43CA-4C1C-B22E-E5A267E7C932}" type="slidenum">
              <a:rPr lang="en-US" smtClean="0"/>
              <a:t>24</a:t>
            </a:fld>
            <a:endParaRPr lang="en-US"/>
          </a:p>
        </p:txBody>
      </p:sp>
    </p:spTree>
    <p:extLst>
      <p:ext uri="{BB962C8B-B14F-4D97-AF65-F5344CB8AC3E}">
        <p14:creationId xmlns:p14="http://schemas.microsoft.com/office/powerpoint/2010/main" val="2659112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25</a:t>
            </a:fld>
            <a:endParaRPr lang="en-US"/>
          </a:p>
        </p:txBody>
      </p:sp>
    </p:spTree>
    <p:extLst>
      <p:ext uri="{BB962C8B-B14F-4D97-AF65-F5344CB8AC3E}">
        <p14:creationId xmlns:p14="http://schemas.microsoft.com/office/powerpoint/2010/main" val="1186019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26</a:t>
            </a:fld>
            <a:endParaRPr lang="en-US"/>
          </a:p>
        </p:txBody>
      </p:sp>
    </p:spTree>
    <p:extLst>
      <p:ext uri="{BB962C8B-B14F-4D97-AF65-F5344CB8AC3E}">
        <p14:creationId xmlns:p14="http://schemas.microsoft.com/office/powerpoint/2010/main" val="894643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27</a:t>
            </a:fld>
            <a:endParaRPr lang="en-US"/>
          </a:p>
        </p:txBody>
      </p:sp>
    </p:spTree>
    <p:extLst>
      <p:ext uri="{BB962C8B-B14F-4D97-AF65-F5344CB8AC3E}">
        <p14:creationId xmlns:p14="http://schemas.microsoft.com/office/powerpoint/2010/main" val="3567374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28</a:t>
            </a:fld>
            <a:endParaRPr lang="en-US"/>
          </a:p>
        </p:txBody>
      </p:sp>
    </p:spTree>
    <p:extLst>
      <p:ext uri="{BB962C8B-B14F-4D97-AF65-F5344CB8AC3E}">
        <p14:creationId xmlns:p14="http://schemas.microsoft.com/office/powerpoint/2010/main" val="1470036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horizontal wind profiles for a 12 hour period</a:t>
            </a:r>
            <a:r>
              <a:rPr lang="en-US" baseline="0" dirty="0" smtClean="0"/>
              <a:t> during a day with a lot of structure.  As we will show in the next slide, the 915 MHz profiler has issues with </a:t>
            </a:r>
            <a:r>
              <a:rPr lang="en-US" baseline="0" dirty="0" err="1" smtClean="0"/>
              <a:t>seaclutter</a:t>
            </a:r>
            <a:r>
              <a:rPr lang="en-US" baseline="0" dirty="0" smtClean="0"/>
              <a:t> below 1000m (the horizontal line) and the lower 200m is of particular interest when looking at air sea interaction.</a:t>
            </a:r>
            <a:endParaRPr lang="en-US" dirty="0"/>
          </a:p>
        </p:txBody>
      </p:sp>
      <p:sp>
        <p:nvSpPr>
          <p:cNvPr id="4" name="Slide Number Placeholder 3"/>
          <p:cNvSpPr>
            <a:spLocks noGrp="1"/>
          </p:cNvSpPr>
          <p:nvPr>
            <p:ph type="sldNum" sz="quarter" idx="10"/>
          </p:nvPr>
        </p:nvSpPr>
        <p:spPr/>
        <p:txBody>
          <a:bodyPr/>
          <a:lstStyle/>
          <a:p>
            <a:fld id="{E465433E-43CA-4C1C-B22E-E5A267E7C932}" type="slidenum">
              <a:rPr lang="en-US" smtClean="0"/>
              <a:t>29</a:t>
            </a:fld>
            <a:endParaRPr lang="en-US"/>
          </a:p>
        </p:txBody>
      </p:sp>
    </p:spTree>
    <p:extLst>
      <p:ext uri="{BB962C8B-B14F-4D97-AF65-F5344CB8AC3E}">
        <p14:creationId xmlns:p14="http://schemas.microsoft.com/office/powerpoint/2010/main" val="265911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3</a:t>
            </a:fld>
            <a:endParaRPr lang="en-US"/>
          </a:p>
        </p:txBody>
      </p:sp>
    </p:spTree>
    <p:extLst>
      <p:ext uri="{BB962C8B-B14F-4D97-AF65-F5344CB8AC3E}">
        <p14:creationId xmlns:p14="http://schemas.microsoft.com/office/powerpoint/2010/main" val="4253491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30</a:t>
            </a:fld>
            <a:endParaRPr lang="en-US"/>
          </a:p>
        </p:txBody>
      </p:sp>
    </p:spTree>
    <p:extLst>
      <p:ext uri="{BB962C8B-B14F-4D97-AF65-F5344CB8AC3E}">
        <p14:creationId xmlns:p14="http://schemas.microsoft.com/office/powerpoint/2010/main" val="3557616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276, 765, 1486 mm</a:t>
            </a:r>
          </a:p>
          <a:p>
            <a:r>
              <a:rPr lang="en-US" dirty="0" smtClean="0"/>
              <a:t>18.6%,51.5%, 100%</a:t>
            </a:r>
            <a:endParaRPr lang="en-US" dirty="0"/>
          </a:p>
        </p:txBody>
      </p:sp>
      <p:sp>
        <p:nvSpPr>
          <p:cNvPr id="4" name="Slide Number Placeholder 3"/>
          <p:cNvSpPr>
            <a:spLocks noGrp="1"/>
          </p:cNvSpPr>
          <p:nvPr>
            <p:ph type="sldNum" sz="quarter" idx="10"/>
          </p:nvPr>
        </p:nvSpPr>
        <p:spPr/>
        <p:txBody>
          <a:bodyPr/>
          <a:lstStyle/>
          <a:p>
            <a:fld id="{86143226-3A78-4656-97A6-792ADEE0E140}" type="slidenum">
              <a:rPr lang="en-US" smtClean="0"/>
              <a:t>31</a:t>
            </a:fld>
            <a:endParaRPr lang="en-US"/>
          </a:p>
        </p:txBody>
      </p:sp>
    </p:spTree>
    <p:extLst>
      <p:ext uri="{BB962C8B-B14F-4D97-AF65-F5344CB8AC3E}">
        <p14:creationId xmlns:p14="http://schemas.microsoft.com/office/powerpoint/2010/main" val="3557616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32</a:t>
            </a:fld>
            <a:endParaRPr lang="en-US"/>
          </a:p>
        </p:txBody>
      </p:sp>
    </p:spTree>
    <p:extLst>
      <p:ext uri="{BB962C8B-B14F-4D97-AF65-F5344CB8AC3E}">
        <p14:creationId xmlns:p14="http://schemas.microsoft.com/office/powerpoint/2010/main" val="3375445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143226-3A78-4656-97A6-792ADEE0E140}" type="slidenum">
              <a:rPr lang="en-US" smtClean="0"/>
              <a:t>33</a:t>
            </a:fld>
            <a:endParaRPr lang="en-US"/>
          </a:p>
        </p:txBody>
      </p:sp>
    </p:spTree>
    <p:extLst>
      <p:ext uri="{BB962C8B-B14F-4D97-AF65-F5344CB8AC3E}">
        <p14:creationId xmlns:p14="http://schemas.microsoft.com/office/powerpoint/2010/main" val="4172460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34</a:t>
            </a:fld>
            <a:endParaRPr lang="en-US"/>
          </a:p>
        </p:txBody>
      </p:sp>
    </p:spTree>
    <p:extLst>
      <p:ext uri="{BB962C8B-B14F-4D97-AF65-F5344CB8AC3E}">
        <p14:creationId xmlns:p14="http://schemas.microsoft.com/office/powerpoint/2010/main" val="3574480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35</a:t>
            </a:fld>
            <a:endParaRPr lang="en-US"/>
          </a:p>
        </p:txBody>
      </p:sp>
    </p:spTree>
    <p:extLst>
      <p:ext uri="{BB962C8B-B14F-4D97-AF65-F5344CB8AC3E}">
        <p14:creationId xmlns:p14="http://schemas.microsoft.com/office/powerpoint/2010/main" val="1161131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horizontal wind profiles for a 12 hour period</a:t>
            </a:r>
            <a:r>
              <a:rPr lang="en-US" baseline="0" dirty="0" smtClean="0"/>
              <a:t> during a day with a lot of structure.  As we will show in the next slide, the 915 MHz profiler has issues with </a:t>
            </a:r>
            <a:r>
              <a:rPr lang="en-US" baseline="0" dirty="0" err="1" smtClean="0"/>
              <a:t>seaclutter</a:t>
            </a:r>
            <a:r>
              <a:rPr lang="en-US" baseline="0" dirty="0" smtClean="0"/>
              <a:t> below 1000m (the horizontal line) and the lower 200m is of particular interest when looking at air sea interaction.</a:t>
            </a:r>
            <a:endParaRPr lang="en-US" dirty="0"/>
          </a:p>
        </p:txBody>
      </p:sp>
      <p:sp>
        <p:nvSpPr>
          <p:cNvPr id="4" name="Slide Number Placeholder 3"/>
          <p:cNvSpPr>
            <a:spLocks noGrp="1"/>
          </p:cNvSpPr>
          <p:nvPr>
            <p:ph type="sldNum" sz="quarter" idx="10"/>
          </p:nvPr>
        </p:nvSpPr>
        <p:spPr/>
        <p:txBody>
          <a:bodyPr/>
          <a:lstStyle/>
          <a:p>
            <a:fld id="{E465433E-43CA-4C1C-B22E-E5A267E7C932}" type="slidenum">
              <a:rPr lang="en-US" smtClean="0"/>
              <a:t>36</a:t>
            </a:fld>
            <a:endParaRPr lang="en-US"/>
          </a:p>
        </p:txBody>
      </p:sp>
    </p:spTree>
    <p:extLst>
      <p:ext uri="{BB962C8B-B14F-4D97-AF65-F5344CB8AC3E}">
        <p14:creationId xmlns:p14="http://schemas.microsoft.com/office/powerpoint/2010/main" val="2659112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37</a:t>
            </a:fld>
            <a:endParaRPr lang="en-US"/>
          </a:p>
        </p:txBody>
      </p:sp>
    </p:spTree>
    <p:extLst>
      <p:ext uri="{BB962C8B-B14F-4D97-AF65-F5344CB8AC3E}">
        <p14:creationId xmlns:p14="http://schemas.microsoft.com/office/powerpoint/2010/main" val="4093361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the </a:t>
            </a:r>
            <a:r>
              <a:rPr lang="en-US" dirty="0" err="1" smtClean="0"/>
              <a:t>lidar</a:t>
            </a:r>
            <a:r>
              <a:rPr lang="en-US" dirty="0" smtClean="0"/>
              <a:t>, together with</a:t>
            </a:r>
            <a:r>
              <a:rPr lang="en-US" baseline="0" dirty="0" smtClean="0"/>
              <a:t> other measurements from the ship, to identify and characterize the strength and vertical and horizontal extent of density currents from precipitation driven outflows.  (best viewed in slide show mode)</a:t>
            </a:r>
            <a:endParaRPr lang="en-US" dirty="0"/>
          </a:p>
        </p:txBody>
      </p:sp>
      <p:sp>
        <p:nvSpPr>
          <p:cNvPr id="4" name="Slide Number Placeholder 3"/>
          <p:cNvSpPr>
            <a:spLocks noGrp="1"/>
          </p:cNvSpPr>
          <p:nvPr>
            <p:ph type="sldNum" sz="quarter" idx="10"/>
          </p:nvPr>
        </p:nvSpPr>
        <p:spPr/>
        <p:txBody>
          <a:bodyPr/>
          <a:lstStyle/>
          <a:p>
            <a:fld id="{4F984AF6-5748-4A44-8779-23BFB10D1AA4}" type="slidenum">
              <a:rPr lang="en-US" smtClean="0"/>
              <a:t>38</a:t>
            </a:fld>
            <a:endParaRPr lang="en-US"/>
          </a:p>
        </p:txBody>
      </p:sp>
    </p:spTree>
    <p:extLst>
      <p:ext uri="{BB962C8B-B14F-4D97-AF65-F5344CB8AC3E}">
        <p14:creationId xmlns:p14="http://schemas.microsoft.com/office/powerpoint/2010/main" val="3525858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39</a:t>
            </a:fld>
            <a:endParaRPr lang="en-US"/>
          </a:p>
        </p:txBody>
      </p:sp>
    </p:spTree>
    <p:extLst>
      <p:ext uri="{BB962C8B-B14F-4D97-AF65-F5344CB8AC3E}">
        <p14:creationId xmlns:p14="http://schemas.microsoft.com/office/powerpoint/2010/main" val="123911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4</a:t>
            </a:fld>
            <a:endParaRPr lang="en-US"/>
          </a:p>
        </p:txBody>
      </p:sp>
    </p:spTree>
    <p:extLst>
      <p:ext uri="{BB962C8B-B14F-4D97-AF65-F5344CB8AC3E}">
        <p14:creationId xmlns:p14="http://schemas.microsoft.com/office/powerpoint/2010/main" val="425349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436B97-1285-4212-B0BE-F6627F140955}" type="slidenum">
              <a:rPr lang="en-US" smtClean="0"/>
              <a:t>40</a:t>
            </a:fld>
            <a:endParaRPr lang="en-US"/>
          </a:p>
        </p:txBody>
      </p:sp>
    </p:spTree>
    <p:extLst>
      <p:ext uri="{BB962C8B-B14F-4D97-AF65-F5344CB8AC3E}">
        <p14:creationId xmlns:p14="http://schemas.microsoft.com/office/powerpoint/2010/main" val="2542799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436B97-1285-4212-B0BE-F6627F140955}" type="slidenum">
              <a:rPr lang="en-US" smtClean="0"/>
              <a:t>41</a:t>
            </a:fld>
            <a:endParaRPr lang="en-US"/>
          </a:p>
        </p:txBody>
      </p:sp>
    </p:spTree>
    <p:extLst>
      <p:ext uri="{BB962C8B-B14F-4D97-AF65-F5344CB8AC3E}">
        <p14:creationId xmlns:p14="http://schemas.microsoft.com/office/powerpoint/2010/main" val="2542799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436B97-1285-4212-B0BE-F6627F140955}" type="slidenum">
              <a:rPr lang="en-US" smtClean="0"/>
              <a:t>42</a:t>
            </a:fld>
            <a:endParaRPr lang="en-US"/>
          </a:p>
        </p:txBody>
      </p:sp>
    </p:spTree>
    <p:extLst>
      <p:ext uri="{BB962C8B-B14F-4D97-AF65-F5344CB8AC3E}">
        <p14:creationId xmlns:p14="http://schemas.microsoft.com/office/powerpoint/2010/main" val="2542799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436B97-1285-4212-B0BE-F6627F140955}" type="slidenum">
              <a:rPr lang="en-US" smtClean="0"/>
              <a:t>43</a:t>
            </a:fld>
            <a:endParaRPr lang="en-US"/>
          </a:p>
        </p:txBody>
      </p:sp>
    </p:spTree>
    <p:extLst>
      <p:ext uri="{BB962C8B-B14F-4D97-AF65-F5344CB8AC3E}">
        <p14:creationId xmlns:p14="http://schemas.microsoft.com/office/powerpoint/2010/main" val="2542799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44</a:t>
            </a:fld>
            <a:endParaRPr lang="en-US"/>
          </a:p>
        </p:txBody>
      </p:sp>
    </p:spTree>
    <p:extLst>
      <p:ext uri="{BB962C8B-B14F-4D97-AF65-F5344CB8AC3E}">
        <p14:creationId xmlns:p14="http://schemas.microsoft.com/office/powerpoint/2010/main" val="29091956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45</a:t>
            </a:fld>
            <a:endParaRPr lang="en-US"/>
          </a:p>
        </p:txBody>
      </p:sp>
    </p:spTree>
    <p:extLst>
      <p:ext uri="{BB962C8B-B14F-4D97-AF65-F5344CB8AC3E}">
        <p14:creationId xmlns:p14="http://schemas.microsoft.com/office/powerpoint/2010/main" val="27059826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46</a:t>
            </a:fld>
            <a:endParaRPr lang="en-US"/>
          </a:p>
        </p:txBody>
      </p:sp>
    </p:spTree>
    <p:extLst>
      <p:ext uri="{BB962C8B-B14F-4D97-AF65-F5344CB8AC3E}">
        <p14:creationId xmlns:p14="http://schemas.microsoft.com/office/powerpoint/2010/main" val="1371594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47</a:t>
            </a:fld>
            <a:endParaRPr lang="en-US"/>
          </a:p>
        </p:txBody>
      </p:sp>
    </p:spTree>
    <p:extLst>
      <p:ext uri="{BB962C8B-B14F-4D97-AF65-F5344CB8AC3E}">
        <p14:creationId xmlns:p14="http://schemas.microsoft.com/office/powerpoint/2010/main" val="1369872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48</a:t>
            </a:fld>
            <a:endParaRPr lang="en-US"/>
          </a:p>
        </p:txBody>
      </p:sp>
    </p:spTree>
    <p:extLst>
      <p:ext uri="{BB962C8B-B14F-4D97-AF65-F5344CB8AC3E}">
        <p14:creationId xmlns:p14="http://schemas.microsoft.com/office/powerpoint/2010/main" val="13698726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49</a:t>
            </a:fld>
            <a:endParaRPr lang="en-US"/>
          </a:p>
        </p:txBody>
      </p:sp>
    </p:spTree>
    <p:extLst>
      <p:ext uri="{BB962C8B-B14F-4D97-AF65-F5344CB8AC3E}">
        <p14:creationId xmlns:p14="http://schemas.microsoft.com/office/powerpoint/2010/main" val="264778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5</a:t>
            </a:fld>
            <a:endParaRPr lang="en-US"/>
          </a:p>
        </p:txBody>
      </p:sp>
    </p:spTree>
    <p:extLst>
      <p:ext uri="{BB962C8B-B14F-4D97-AF65-F5344CB8AC3E}">
        <p14:creationId xmlns:p14="http://schemas.microsoft.com/office/powerpoint/2010/main" val="4026156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50</a:t>
            </a:fld>
            <a:endParaRPr lang="en-US"/>
          </a:p>
        </p:txBody>
      </p:sp>
    </p:spTree>
    <p:extLst>
      <p:ext uri="{BB962C8B-B14F-4D97-AF65-F5344CB8AC3E}">
        <p14:creationId xmlns:p14="http://schemas.microsoft.com/office/powerpoint/2010/main" val="2647788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51</a:t>
            </a:fld>
            <a:endParaRPr lang="en-US"/>
          </a:p>
        </p:txBody>
      </p:sp>
    </p:spTree>
    <p:extLst>
      <p:ext uri="{BB962C8B-B14F-4D97-AF65-F5344CB8AC3E}">
        <p14:creationId xmlns:p14="http://schemas.microsoft.com/office/powerpoint/2010/main" val="277387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6</a:t>
            </a:fld>
            <a:endParaRPr lang="en-US"/>
          </a:p>
        </p:txBody>
      </p:sp>
    </p:spTree>
    <p:extLst>
      <p:ext uri="{BB962C8B-B14F-4D97-AF65-F5344CB8AC3E}">
        <p14:creationId xmlns:p14="http://schemas.microsoft.com/office/powerpoint/2010/main" val="402615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7</a:t>
            </a:fld>
            <a:endParaRPr lang="en-US"/>
          </a:p>
        </p:txBody>
      </p:sp>
    </p:spTree>
    <p:extLst>
      <p:ext uri="{BB962C8B-B14F-4D97-AF65-F5344CB8AC3E}">
        <p14:creationId xmlns:p14="http://schemas.microsoft.com/office/powerpoint/2010/main" val="123911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8</a:t>
            </a:fld>
            <a:endParaRPr lang="en-US"/>
          </a:p>
        </p:txBody>
      </p:sp>
    </p:spTree>
    <p:extLst>
      <p:ext uri="{BB962C8B-B14F-4D97-AF65-F5344CB8AC3E}">
        <p14:creationId xmlns:p14="http://schemas.microsoft.com/office/powerpoint/2010/main" val="334510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43226-3A78-4656-97A6-792ADEE0E140}" type="slidenum">
              <a:rPr lang="en-US" smtClean="0"/>
              <a:t>9</a:t>
            </a:fld>
            <a:endParaRPr lang="en-US"/>
          </a:p>
        </p:txBody>
      </p:sp>
    </p:spTree>
    <p:extLst>
      <p:ext uri="{BB962C8B-B14F-4D97-AF65-F5344CB8AC3E}">
        <p14:creationId xmlns:p14="http://schemas.microsoft.com/office/powerpoint/2010/main" val="334510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4F365B-284C-4860-9AF4-631752249D52}" type="datetimeFigureOut">
              <a:rPr lang="en-US" smtClean="0"/>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383772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F365B-284C-4860-9AF4-631752249D52}" type="datetimeFigureOut">
              <a:rPr lang="en-US" smtClean="0"/>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191139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F365B-284C-4860-9AF4-631752249D52}" type="datetimeFigureOut">
              <a:rPr lang="en-US" smtClean="0"/>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372446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F365B-284C-4860-9AF4-631752249D52}" type="datetimeFigureOut">
              <a:rPr lang="en-US" smtClean="0"/>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107592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365B-284C-4860-9AF4-631752249D52}" type="datetimeFigureOut">
              <a:rPr lang="en-US" smtClean="0"/>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1081352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4F365B-284C-4860-9AF4-631752249D52}" type="datetimeFigureOut">
              <a:rPr lang="en-US" smtClean="0"/>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33775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4F365B-284C-4860-9AF4-631752249D52}" type="datetimeFigureOut">
              <a:rPr lang="en-US" smtClean="0"/>
              <a:t>10/16/2012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71857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4F365B-284C-4860-9AF4-631752249D52}" type="datetimeFigureOut">
              <a:rPr lang="en-US" smtClean="0"/>
              <a:t>10/16/2012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281573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365B-284C-4860-9AF4-631752249D52}" type="datetimeFigureOut">
              <a:rPr lang="en-US" smtClean="0"/>
              <a:t>10/16/2012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113123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365B-284C-4860-9AF4-631752249D52}" type="datetimeFigureOut">
              <a:rPr lang="en-US" smtClean="0"/>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2810108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365B-284C-4860-9AF4-631752249D52}" type="datetimeFigureOut">
              <a:rPr lang="en-US" smtClean="0"/>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DBDFE-66B1-4467-BFD4-52AB748A7B43}" type="slidenum">
              <a:rPr lang="en-US" smtClean="0"/>
              <a:t>‹#›</a:t>
            </a:fld>
            <a:endParaRPr lang="en-US"/>
          </a:p>
        </p:txBody>
      </p:sp>
    </p:spTree>
    <p:extLst>
      <p:ext uri="{BB962C8B-B14F-4D97-AF65-F5344CB8AC3E}">
        <p14:creationId xmlns:p14="http://schemas.microsoft.com/office/powerpoint/2010/main" val="158010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365B-284C-4860-9AF4-631752249D52}" type="datetimeFigureOut">
              <a:rPr lang="en-US" smtClean="0"/>
              <a:t>10/16/2012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DBDFE-66B1-4467-BFD4-52AB748A7B43}" type="slidenum">
              <a:rPr lang="en-US" smtClean="0"/>
              <a:t>‹#›</a:t>
            </a:fld>
            <a:endParaRPr lang="en-US"/>
          </a:p>
        </p:txBody>
      </p:sp>
    </p:spTree>
    <p:extLst>
      <p:ext uri="{BB962C8B-B14F-4D97-AF65-F5344CB8AC3E}">
        <p14:creationId xmlns:p14="http://schemas.microsoft.com/office/powerpoint/2010/main" val="2884728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1.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png"/><Relationship Id="rId9" Type="http://schemas.openxmlformats.org/officeDocument/2006/relationships/image" Target="../media/image18.w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7.xml"/><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29.w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gif"/></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8.png"/><Relationship Id="rId5" Type="http://schemas.microsoft.com/office/2007/relationships/hdphoto" Target="../media/hdphoto3.wdp"/><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089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7200" y="381000"/>
            <a:ext cx="8382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chemeClr val="bg1"/>
                </a:solidFill>
              </a:rPr>
              <a:t>NOAA’s High Resolution Doppler </a:t>
            </a:r>
            <a:r>
              <a:rPr lang="en-US" dirty="0" err="1" smtClean="0">
                <a:solidFill>
                  <a:schemeClr val="bg1"/>
                </a:solidFill>
              </a:rPr>
              <a:t>Lidar</a:t>
            </a:r>
            <a:r>
              <a:rPr lang="en-US" dirty="0" smtClean="0">
                <a:solidFill>
                  <a:schemeClr val="bg1"/>
                </a:solidFill>
              </a:rPr>
              <a:t> (HRDL)</a:t>
            </a:r>
          </a:p>
          <a:p>
            <a:r>
              <a:rPr lang="en-US" sz="2400" dirty="0" smtClean="0">
                <a:solidFill>
                  <a:schemeClr val="bg1"/>
                </a:solidFill>
              </a:rPr>
              <a:t>Mounted on the forward O2 deck of the RV </a:t>
            </a:r>
            <a:r>
              <a:rPr lang="en-US" sz="2400" dirty="0" err="1" smtClean="0">
                <a:solidFill>
                  <a:schemeClr val="bg1"/>
                </a:solidFill>
              </a:rPr>
              <a:t>Revelle</a:t>
            </a:r>
            <a:endParaRPr lang="en-US" sz="2400" dirty="0" smtClean="0">
              <a:solidFill>
                <a:schemeClr val="bg1"/>
              </a:solidFill>
            </a:endParaRPr>
          </a:p>
          <a:p>
            <a:r>
              <a:rPr lang="en-US" sz="2400" dirty="0" smtClean="0">
                <a:solidFill>
                  <a:schemeClr val="bg1"/>
                </a:solidFill>
              </a:rPr>
              <a:t>2 </a:t>
            </a:r>
            <a:r>
              <a:rPr lang="en-US" sz="2400" dirty="0">
                <a:solidFill>
                  <a:schemeClr val="bg1"/>
                </a:solidFill>
              </a:rPr>
              <a:t>micron wavelength : invisible / </a:t>
            </a:r>
            <a:r>
              <a:rPr lang="en-US" sz="2400" dirty="0" err="1">
                <a:solidFill>
                  <a:schemeClr val="bg1"/>
                </a:solidFill>
              </a:rPr>
              <a:t>eyesafe</a:t>
            </a:r>
            <a:r>
              <a:rPr lang="en-US" sz="2400" dirty="0">
                <a:solidFill>
                  <a:schemeClr val="bg1"/>
                </a:solidFill>
              </a:rPr>
              <a:t> </a:t>
            </a:r>
            <a:endParaRPr lang="en-US" sz="2400" dirty="0" smtClean="0">
              <a:solidFill>
                <a:schemeClr val="bg1"/>
              </a:solidFill>
            </a:endParaRPr>
          </a:p>
          <a:p>
            <a:r>
              <a:rPr lang="en-US" sz="2400" dirty="0" smtClean="0">
                <a:solidFill>
                  <a:schemeClr val="bg1"/>
                </a:solidFill>
              </a:rPr>
              <a:t>Hemispheric </a:t>
            </a:r>
            <a:r>
              <a:rPr lang="en-US" sz="2400" dirty="0">
                <a:solidFill>
                  <a:schemeClr val="bg1"/>
                </a:solidFill>
              </a:rPr>
              <a:t>Scanning / Motion Stabilized ≤ 0.5 degrees</a:t>
            </a:r>
          </a:p>
          <a:p>
            <a:r>
              <a:rPr lang="en-US" sz="2400" dirty="0" smtClean="0">
                <a:solidFill>
                  <a:schemeClr val="bg1"/>
                </a:solidFill>
              </a:rPr>
              <a:t>Measures Radial Wind Speed and Aerosol Backscatter Intensity </a:t>
            </a:r>
          </a:p>
          <a:p>
            <a:r>
              <a:rPr lang="en-US" sz="2400" dirty="0" smtClean="0">
                <a:solidFill>
                  <a:schemeClr val="bg1"/>
                </a:solidFill>
              </a:rPr>
              <a:t>30m along beam resolution, 2 Hz data rate</a:t>
            </a:r>
          </a:p>
          <a:p>
            <a:r>
              <a:rPr lang="en-US" sz="2400" dirty="0">
                <a:solidFill>
                  <a:schemeClr val="bg1"/>
                </a:solidFill>
              </a:rPr>
              <a:t>Typical </a:t>
            </a:r>
            <a:r>
              <a:rPr lang="en-US" sz="2400" dirty="0" smtClean="0">
                <a:solidFill>
                  <a:schemeClr val="bg1"/>
                </a:solidFill>
              </a:rPr>
              <a:t>coverage:  200m </a:t>
            </a:r>
            <a:r>
              <a:rPr lang="en-US" sz="2400" dirty="0">
                <a:solidFill>
                  <a:schemeClr val="bg1"/>
                </a:solidFill>
              </a:rPr>
              <a:t>– 6km / vertically to </a:t>
            </a:r>
            <a:r>
              <a:rPr lang="en-US" sz="2400" dirty="0" err="1">
                <a:solidFill>
                  <a:schemeClr val="bg1"/>
                </a:solidFill>
              </a:rPr>
              <a:t>cloudbase</a:t>
            </a:r>
            <a:r>
              <a:rPr lang="en-US" sz="2400" dirty="0">
                <a:solidFill>
                  <a:schemeClr val="bg1"/>
                </a:solidFill>
              </a:rPr>
              <a:t> or the top of the aerosol </a:t>
            </a:r>
            <a:r>
              <a:rPr lang="en-US" sz="2400" dirty="0" smtClean="0">
                <a:solidFill>
                  <a:schemeClr val="bg1"/>
                </a:solidFill>
              </a:rPr>
              <a:t>layer &amp; Cirrus clouds to 16km</a:t>
            </a:r>
            <a:endParaRPr lang="en-US" sz="3600" dirty="0" smtClean="0">
              <a:solidFill>
                <a:schemeClr val="bg1"/>
              </a:solidFill>
            </a:endParaRPr>
          </a:p>
          <a:p>
            <a:endParaRPr lang="en-US" dirty="0">
              <a:solidFill>
                <a:schemeClr val="bg1"/>
              </a:solidFill>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493"/>
          <a:stretch/>
        </p:blipFill>
        <p:spPr bwMode="auto">
          <a:xfrm>
            <a:off x="1" y="4189383"/>
            <a:ext cx="9144000" cy="266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183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animEffect transition="in" filter="fade">
                                      <p:cBhvr>
                                        <p:cTn id="11" dur="500"/>
                                        <p:tgtEl>
                                          <p:spTgt spid="7">
                                            <p:txEl>
                                              <p:pRg st="5" end="5"/>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Effect transition="in" filter="fade">
                                      <p:cBhvr>
                                        <p:cTn id="1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8"/>
          <p:cNvSpPr>
            <a:spLocks/>
          </p:cNvSpPr>
          <p:nvPr/>
        </p:nvSpPr>
        <p:spPr bwMode="auto">
          <a:xfrm>
            <a:off x="319088" y="1066800"/>
            <a:ext cx="1393825" cy="2227263"/>
          </a:xfrm>
          <a:custGeom>
            <a:avLst/>
            <a:gdLst>
              <a:gd name="G0" fmla="+- 347 0 0"/>
              <a:gd name="G1" fmla="+- 21600 0 0"/>
              <a:gd name="G2" fmla="+- 21600 0 0"/>
              <a:gd name="T0" fmla="*/ 0 w 21947"/>
              <a:gd name="T1" fmla="*/ 3 h 35622"/>
              <a:gd name="T2" fmla="*/ 16777 w 21947"/>
              <a:gd name="T3" fmla="*/ 35622 h 35622"/>
              <a:gd name="T4" fmla="*/ 347 w 21947"/>
              <a:gd name="T5" fmla="*/ 21600 h 35622"/>
            </a:gdLst>
            <a:ahLst/>
            <a:cxnLst>
              <a:cxn ang="0">
                <a:pos x="T0" y="T1"/>
              </a:cxn>
              <a:cxn ang="0">
                <a:pos x="T2" y="T3"/>
              </a:cxn>
              <a:cxn ang="0">
                <a:pos x="T4" y="T5"/>
              </a:cxn>
            </a:cxnLst>
            <a:rect l="0" t="0" r="r" b="b"/>
            <a:pathLst>
              <a:path w="21947" h="35622" fill="none" extrusionOk="0">
                <a:moveTo>
                  <a:pt x="-1" y="2"/>
                </a:moveTo>
                <a:cubicBezTo>
                  <a:pt x="115" y="0"/>
                  <a:pt x="231" y="-1"/>
                  <a:pt x="347" y="0"/>
                </a:cubicBezTo>
                <a:cubicBezTo>
                  <a:pt x="12276" y="0"/>
                  <a:pt x="21947" y="9670"/>
                  <a:pt x="21947" y="21600"/>
                </a:cubicBezTo>
                <a:cubicBezTo>
                  <a:pt x="21947" y="26740"/>
                  <a:pt x="20113" y="31712"/>
                  <a:pt x="16776" y="35621"/>
                </a:cubicBezTo>
              </a:path>
              <a:path w="21947" h="35622" stroke="0" extrusionOk="0">
                <a:moveTo>
                  <a:pt x="-1" y="2"/>
                </a:moveTo>
                <a:cubicBezTo>
                  <a:pt x="115" y="0"/>
                  <a:pt x="231" y="-1"/>
                  <a:pt x="347" y="0"/>
                </a:cubicBezTo>
                <a:cubicBezTo>
                  <a:pt x="12276" y="0"/>
                  <a:pt x="21947" y="9670"/>
                  <a:pt x="21947" y="21600"/>
                </a:cubicBezTo>
                <a:cubicBezTo>
                  <a:pt x="21947" y="26740"/>
                  <a:pt x="20113" y="31712"/>
                  <a:pt x="16776" y="35621"/>
                </a:cubicBezTo>
                <a:lnTo>
                  <a:pt x="347" y="21600"/>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rc 9"/>
          <p:cNvSpPr>
            <a:spLocks/>
          </p:cNvSpPr>
          <p:nvPr/>
        </p:nvSpPr>
        <p:spPr bwMode="auto">
          <a:xfrm>
            <a:off x="320675" y="1068388"/>
            <a:ext cx="358775" cy="1350962"/>
          </a:xfrm>
          <a:custGeom>
            <a:avLst/>
            <a:gdLst>
              <a:gd name="G0" fmla="+- 347 0 0"/>
              <a:gd name="G1" fmla="+- 21600 0 0"/>
              <a:gd name="G2" fmla="+- 21600 0 0"/>
              <a:gd name="T0" fmla="*/ 0 w 5640"/>
              <a:gd name="T1" fmla="*/ 3 h 21600"/>
              <a:gd name="T2" fmla="*/ 5640 w 5640"/>
              <a:gd name="T3" fmla="*/ 659 h 21600"/>
              <a:gd name="T4" fmla="*/ 347 w 5640"/>
              <a:gd name="T5" fmla="*/ 21600 h 21600"/>
            </a:gdLst>
            <a:ahLst/>
            <a:cxnLst>
              <a:cxn ang="0">
                <a:pos x="T0" y="T1"/>
              </a:cxn>
              <a:cxn ang="0">
                <a:pos x="T2" y="T3"/>
              </a:cxn>
              <a:cxn ang="0">
                <a:pos x="T4" y="T5"/>
              </a:cxn>
            </a:cxnLst>
            <a:rect l="0" t="0" r="r" b="b"/>
            <a:pathLst>
              <a:path w="5640" h="21600" fill="none" extrusionOk="0">
                <a:moveTo>
                  <a:pt x="-1" y="2"/>
                </a:moveTo>
                <a:cubicBezTo>
                  <a:pt x="115" y="0"/>
                  <a:pt x="231" y="-1"/>
                  <a:pt x="347" y="0"/>
                </a:cubicBezTo>
                <a:cubicBezTo>
                  <a:pt x="2131" y="0"/>
                  <a:pt x="3909" y="221"/>
                  <a:pt x="5640" y="658"/>
                </a:cubicBezTo>
              </a:path>
              <a:path w="5640" h="21600" stroke="0" extrusionOk="0">
                <a:moveTo>
                  <a:pt x="-1" y="2"/>
                </a:moveTo>
                <a:cubicBezTo>
                  <a:pt x="115" y="0"/>
                  <a:pt x="231" y="-1"/>
                  <a:pt x="347" y="0"/>
                </a:cubicBezTo>
                <a:cubicBezTo>
                  <a:pt x="2131" y="0"/>
                  <a:pt x="3909" y="221"/>
                  <a:pt x="5640" y="658"/>
                </a:cubicBezTo>
                <a:lnTo>
                  <a:pt x="347" y="21600"/>
                </a:lnTo>
                <a:close/>
              </a:path>
            </a:pathLst>
          </a:custGeom>
          <a:solidFill>
            <a:srgbClr val="33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rc 10"/>
          <p:cNvSpPr>
            <a:spLocks/>
          </p:cNvSpPr>
          <p:nvPr/>
        </p:nvSpPr>
        <p:spPr bwMode="auto">
          <a:xfrm>
            <a:off x="341313" y="1111250"/>
            <a:ext cx="546100" cy="1312863"/>
          </a:xfrm>
          <a:custGeom>
            <a:avLst/>
            <a:gdLst>
              <a:gd name="G0" fmla="+- 0 0 0"/>
              <a:gd name="G1" fmla="+- 20993 0 0"/>
              <a:gd name="G2" fmla="+- 21600 0 0"/>
              <a:gd name="T0" fmla="*/ 5086 w 8583"/>
              <a:gd name="T1" fmla="*/ 0 h 20993"/>
              <a:gd name="T2" fmla="*/ 8583 w 8583"/>
              <a:gd name="T3" fmla="*/ 1171 h 20993"/>
              <a:gd name="T4" fmla="*/ 0 w 8583"/>
              <a:gd name="T5" fmla="*/ 20993 h 20993"/>
            </a:gdLst>
            <a:ahLst/>
            <a:cxnLst>
              <a:cxn ang="0">
                <a:pos x="T0" y="T1"/>
              </a:cxn>
              <a:cxn ang="0">
                <a:pos x="T2" y="T3"/>
              </a:cxn>
              <a:cxn ang="0">
                <a:pos x="T4" y="T5"/>
              </a:cxn>
            </a:cxnLst>
            <a:rect l="0" t="0" r="r" b="b"/>
            <a:pathLst>
              <a:path w="8583" h="20993" fill="none" extrusionOk="0">
                <a:moveTo>
                  <a:pt x="5085" y="0"/>
                </a:moveTo>
                <a:cubicBezTo>
                  <a:pt x="6282" y="290"/>
                  <a:pt x="7452" y="682"/>
                  <a:pt x="8582" y="1171"/>
                </a:cubicBezTo>
              </a:path>
              <a:path w="8583" h="20993" stroke="0" extrusionOk="0">
                <a:moveTo>
                  <a:pt x="5085" y="0"/>
                </a:moveTo>
                <a:cubicBezTo>
                  <a:pt x="6282" y="290"/>
                  <a:pt x="7452" y="682"/>
                  <a:pt x="8582" y="1171"/>
                </a:cubicBezTo>
                <a:lnTo>
                  <a:pt x="0" y="20993"/>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rc 11"/>
          <p:cNvSpPr>
            <a:spLocks/>
          </p:cNvSpPr>
          <p:nvPr/>
        </p:nvSpPr>
        <p:spPr bwMode="auto">
          <a:xfrm>
            <a:off x="344488" y="1177925"/>
            <a:ext cx="947737" cy="1246188"/>
          </a:xfrm>
          <a:custGeom>
            <a:avLst/>
            <a:gdLst>
              <a:gd name="G0" fmla="+- 0 0 0"/>
              <a:gd name="G1" fmla="+- 19919 0 0"/>
              <a:gd name="G2" fmla="+- 21600 0 0"/>
              <a:gd name="T0" fmla="*/ 8354 w 14879"/>
              <a:gd name="T1" fmla="*/ 0 h 19919"/>
              <a:gd name="T2" fmla="*/ 14879 w 14879"/>
              <a:gd name="T3" fmla="*/ 4261 h 19919"/>
              <a:gd name="T4" fmla="*/ 0 w 14879"/>
              <a:gd name="T5" fmla="*/ 19919 h 19919"/>
            </a:gdLst>
            <a:ahLst/>
            <a:cxnLst>
              <a:cxn ang="0">
                <a:pos x="T0" y="T1"/>
              </a:cxn>
              <a:cxn ang="0">
                <a:pos x="T2" y="T3"/>
              </a:cxn>
              <a:cxn ang="0">
                <a:pos x="T4" y="T5"/>
              </a:cxn>
            </a:cxnLst>
            <a:rect l="0" t="0" r="r" b="b"/>
            <a:pathLst>
              <a:path w="14879" h="19919" fill="none" extrusionOk="0">
                <a:moveTo>
                  <a:pt x="8354" y="-1"/>
                </a:moveTo>
                <a:cubicBezTo>
                  <a:pt x="10769" y="1012"/>
                  <a:pt x="12980" y="2456"/>
                  <a:pt x="14879" y="4260"/>
                </a:cubicBezTo>
              </a:path>
              <a:path w="14879" h="19919" stroke="0" extrusionOk="0">
                <a:moveTo>
                  <a:pt x="8354" y="-1"/>
                </a:moveTo>
                <a:cubicBezTo>
                  <a:pt x="10769" y="1012"/>
                  <a:pt x="12980" y="2456"/>
                  <a:pt x="14879" y="4260"/>
                </a:cubicBezTo>
                <a:lnTo>
                  <a:pt x="0" y="19919"/>
                </a:lnTo>
                <a:close/>
              </a:path>
            </a:pathLst>
          </a:custGeom>
          <a:solidFill>
            <a:srgbClr val="E6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rc 12"/>
          <p:cNvSpPr>
            <a:spLocks/>
          </p:cNvSpPr>
          <p:nvPr/>
        </p:nvSpPr>
        <p:spPr bwMode="auto">
          <a:xfrm>
            <a:off x="342900" y="1446213"/>
            <a:ext cx="1236663" cy="976312"/>
          </a:xfrm>
          <a:custGeom>
            <a:avLst/>
            <a:gdLst>
              <a:gd name="G0" fmla="+- 0 0 0"/>
              <a:gd name="G1" fmla="+- 15639 0 0"/>
              <a:gd name="G2" fmla="+- 21600 0 0"/>
              <a:gd name="T0" fmla="*/ 14899 w 19440"/>
              <a:gd name="T1" fmla="*/ 0 h 15639"/>
              <a:gd name="T2" fmla="*/ 19440 w 19440"/>
              <a:gd name="T3" fmla="*/ 6224 h 15639"/>
              <a:gd name="T4" fmla="*/ 0 w 19440"/>
              <a:gd name="T5" fmla="*/ 15639 h 15639"/>
            </a:gdLst>
            <a:ahLst/>
            <a:cxnLst>
              <a:cxn ang="0">
                <a:pos x="T0" y="T1"/>
              </a:cxn>
              <a:cxn ang="0">
                <a:pos x="T2" y="T3"/>
              </a:cxn>
              <a:cxn ang="0">
                <a:pos x="T4" y="T5"/>
              </a:cxn>
            </a:cxnLst>
            <a:rect l="0" t="0" r="r" b="b"/>
            <a:pathLst>
              <a:path w="19440" h="15639" fill="none" extrusionOk="0">
                <a:moveTo>
                  <a:pt x="14899" y="-1"/>
                </a:moveTo>
                <a:cubicBezTo>
                  <a:pt x="16773" y="1785"/>
                  <a:pt x="18311" y="3893"/>
                  <a:pt x="19440" y="6223"/>
                </a:cubicBezTo>
              </a:path>
              <a:path w="19440" h="15639" stroke="0" extrusionOk="0">
                <a:moveTo>
                  <a:pt x="14899" y="-1"/>
                </a:moveTo>
                <a:cubicBezTo>
                  <a:pt x="16773" y="1785"/>
                  <a:pt x="18311" y="3893"/>
                  <a:pt x="19440" y="6223"/>
                </a:cubicBezTo>
                <a:lnTo>
                  <a:pt x="0" y="15639"/>
                </a:lnTo>
                <a:close/>
              </a:path>
            </a:pathLst>
          </a:custGeom>
          <a:solidFill>
            <a:srgbClr val="33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13"/>
          <p:cNvSpPr txBox="1">
            <a:spLocks noChangeArrowheads="1"/>
          </p:cNvSpPr>
          <p:nvPr/>
        </p:nvSpPr>
        <p:spPr bwMode="auto">
          <a:xfrm>
            <a:off x="152400" y="715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a:solidFill>
                  <a:schemeClr val="bg1"/>
                </a:solidFill>
                <a:cs typeface="Arial" charset="0"/>
              </a:rPr>
              <a:t>0</a:t>
            </a:r>
          </a:p>
        </p:txBody>
      </p:sp>
      <p:sp>
        <p:nvSpPr>
          <p:cNvPr id="11" name="Text Box 14"/>
          <p:cNvSpPr txBox="1">
            <a:spLocks noChangeArrowheads="1"/>
          </p:cNvSpPr>
          <p:nvPr/>
        </p:nvSpPr>
        <p:spPr bwMode="auto">
          <a:xfrm>
            <a:off x="1527249" y="1549400"/>
            <a:ext cx="444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a:solidFill>
                  <a:schemeClr val="bg1"/>
                </a:solidFill>
                <a:cs typeface="Arial" charset="0"/>
              </a:rPr>
              <a:t>10</a:t>
            </a:r>
          </a:p>
        </p:txBody>
      </p:sp>
      <p:sp>
        <p:nvSpPr>
          <p:cNvPr id="12" name="Text Box 15"/>
          <p:cNvSpPr txBox="1">
            <a:spLocks noChangeArrowheads="1"/>
          </p:cNvSpPr>
          <p:nvPr/>
        </p:nvSpPr>
        <p:spPr bwMode="auto">
          <a:xfrm>
            <a:off x="1358974" y="3230563"/>
            <a:ext cx="444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a:solidFill>
                  <a:schemeClr val="bg1"/>
                </a:solidFill>
                <a:cs typeface="Arial" charset="0"/>
              </a:rPr>
              <a:t>20</a:t>
            </a:r>
          </a:p>
        </p:txBody>
      </p:sp>
      <p:sp>
        <p:nvSpPr>
          <p:cNvPr id="13" name="Rectangle 16"/>
          <p:cNvSpPr>
            <a:spLocks noChangeArrowheads="1"/>
          </p:cNvSpPr>
          <p:nvPr/>
        </p:nvSpPr>
        <p:spPr bwMode="auto">
          <a:xfrm>
            <a:off x="2184400" y="744538"/>
            <a:ext cx="228600" cy="228600"/>
          </a:xfrm>
          <a:prstGeom prst="rect">
            <a:avLst/>
          </a:prstGeom>
          <a:solidFill>
            <a:srgbClr val="3333CC"/>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17"/>
          <p:cNvSpPr txBox="1">
            <a:spLocks noChangeArrowheads="1"/>
          </p:cNvSpPr>
          <p:nvPr/>
        </p:nvSpPr>
        <p:spPr bwMode="auto">
          <a:xfrm>
            <a:off x="2354263" y="685800"/>
            <a:ext cx="12625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Shallow PPI</a:t>
            </a:r>
          </a:p>
        </p:txBody>
      </p:sp>
      <p:sp>
        <p:nvSpPr>
          <p:cNvPr id="15" name="Rectangle 18"/>
          <p:cNvSpPr>
            <a:spLocks noChangeArrowheads="1"/>
          </p:cNvSpPr>
          <p:nvPr/>
        </p:nvSpPr>
        <p:spPr bwMode="auto">
          <a:xfrm>
            <a:off x="2184400" y="1046163"/>
            <a:ext cx="228600" cy="228600"/>
          </a:xfrm>
          <a:prstGeom prst="rect">
            <a:avLst/>
          </a:prstGeom>
          <a:solidFill>
            <a:srgbClr val="3366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Text Box 19"/>
          <p:cNvSpPr txBox="1">
            <a:spLocks noChangeArrowheads="1"/>
          </p:cNvSpPr>
          <p:nvPr/>
        </p:nvSpPr>
        <p:spPr bwMode="auto">
          <a:xfrm>
            <a:off x="2351088" y="987425"/>
            <a:ext cx="9605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High PPI</a:t>
            </a:r>
          </a:p>
        </p:txBody>
      </p:sp>
      <p:sp>
        <p:nvSpPr>
          <p:cNvPr id="17" name="Rectangle 20"/>
          <p:cNvSpPr>
            <a:spLocks noChangeArrowheads="1"/>
          </p:cNvSpPr>
          <p:nvPr/>
        </p:nvSpPr>
        <p:spPr bwMode="auto">
          <a:xfrm>
            <a:off x="2184400" y="1350963"/>
            <a:ext cx="228600" cy="228600"/>
          </a:xfrm>
          <a:prstGeom prst="rect">
            <a:avLst/>
          </a:prstGeom>
          <a:solidFill>
            <a:srgbClr val="E6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21"/>
          <p:cNvSpPr txBox="1">
            <a:spLocks noChangeArrowheads="1"/>
          </p:cNvSpPr>
          <p:nvPr/>
        </p:nvSpPr>
        <p:spPr bwMode="auto">
          <a:xfrm>
            <a:off x="2365375" y="1292225"/>
            <a:ext cx="1294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Shallow RHI</a:t>
            </a:r>
          </a:p>
        </p:txBody>
      </p:sp>
      <p:sp>
        <p:nvSpPr>
          <p:cNvPr id="19" name="Rectangle 22"/>
          <p:cNvSpPr>
            <a:spLocks noChangeArrowheads="1"/>
          </p:cNvSpPr>
          <p:nvPr/>
        </p:nvSpPr>
        <p:spPr bwMode="auto">
          <a:xfrm>
            <a:off x="2184400" y="1655763"/>
            <a:ext cx="228600" cy="228600"/>
          </a:xfrm>
          <a:prstGeom prst="rect">
            <a:avLst/>
          </a:prstGeom>
          <a:solidFill>
            <a:srgbClr val="0099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Text Box 23"/>
          <p:cNvSpPr txBox="1">
            <a:spLocks noChangeArrowheads="1"/>
          </p:cNvSpPr>
          <p:nvPr/>
        </p:nvSpPr>
        <p:spPr bwMode="auto">
          <a:xfrm>
            <a:off x="2368550" y="1597025"/>
            <a:ext cx="777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Zenith</a:t>
            </a:r>
          </a:p>
        </p:txBody>
      </p:sp>
      <p:sp>
        <p:nvSpPr>
          <p:cNvPr id="21" name="Text Box 24"/>
          <p:cNvSpPr txBox="1">
            <a:spLocks noChangeArrowheads="1"/>
          </p:cNvSpPr>
          <p:nvPr/>
        </p:nvSpPr>
        <p:spPr bwMode="auto">
          <a:xfrm>
            <a:off x="1714687" y="3221038"/>
            <a:ext cx="10315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a:solidFill>
                  <a:schemeClr val="bg1"/>
                </a:solidFill>
                <a:cs typeface="Arial" charset="0"/>
              </a:rPr>
              <a:t>minutes</a:t>
            </a:r>
          </a:p>
        </p:txBody>
      </p:sp>
      <p:sp>
        <p:nvSpPr>
          <p:cNvPr id="22" name="Rectangle 25"/>
          <p:cNvSpPr>
            <a:spLocks noChangeArrowheads="1"/>
          </p:cNvSpPr>
          <p:nvPr/>
        </p:nvSpPr>
        <p:spPr bwMode="auto">
          <a:xfrm>
            <a:off x="3576981" y="134938"/>
            <a:ext cx="5562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dirty="0">
                <a:solidFill>
                  <a:schemeClr val="bg1"/>
                </a:solidFill>
              </a:rPr>
              <a:t>Repeating 20 minute scan </a:t>
            </a:r>
            <a:r>
              <a:rPr lang="en-US" sz="2800" dirty="0" smtClean="0">
                <a:solidFill>
                  <a:schemeClr val="bg1"/>
                </a:solidFill>
              </a:rPr>
              <a:t>sequence</a:t>
            </a:r>
            <a:endParaRPr lang="en-US" sz="2800" dirty="0">
              <a:solidFill>
                <a:schemeClr val="bg1"/>
              </a:solidFill>
            </a:endParaRPr>
          </a:p>
        </p:txBody>
      </p:sp>
      <p:sp>
        <p:nvSpPr>
          <p:cNvPr id="24" name="Text Box 26"/>
          <p:cNvSpPr txBox="1">
            <a:spLocks noChangeArrowheads="1"/>
          </p:cNvSpPr>
          <p:nvPr/>
        </p:nvSpPr>
        <p:spPr bwMode="auto">
          <a:xfrm>
            <a:off x="4038600" y="914400"/>
            <a:ext cx="4928958" cy="19389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000" dirty="0" smtClean="0">
                <a:solidFill>
                  <a:schemeClr val="bg1"/>
                </a:solidFill>
              </a:rPr>
              <a:t> Horizontal and vertical scanning</a:t>
            </a:r>
          </a:p>
          <a:p>
            <a:pPr>
              <a:buFontTx/>
              <a:buChar char="•"/>
            </a:pPr>
            <a:r>
              <a:rPr lang="en-US" sz="2000" dirty="0" smtClean="0">
                <a:solidFill>
                  <a:schemeClr val="bg1"/>
                </a:solidFill>
              </a:rPr>
              <a:t> Zenith stare</a:t>
            </a:r>
          </a:p>
          <a:p>
            <a:pPr>
              <a:buFontTx/>
              <a:buChar char="•"/>
            </a:pPr>
            <a:endParaRPr lang="en-US" sz="2000" dirty="0">
              <a:solidFill>
                <a:schemeClr val="bg1"/>
              </a:solidFill>
            </a:endParaRPr>
          </a:p>
          <a:p>
            <a:r>
              <a:rPr lang="en-US" sz="2000" dirty="0" smtClean="0">
                <a:solidFill>
                  <a:schemeClr val="bg1"/>
                </a:solidFill>
              </a:rPr>
              <a:t>Sampling strategy: Continuous coverage and allow the features in the atmosphere to </a:t>
            </a:r>
            <a:r>
              <a:rPr lang="en-US" sz="2000" dirty="0" err="1" smtClean="0">
                <a:solidFill>
                  <a:schemeClr val="bg1"/>
                </a:solidFill>
              </a:rPr>
              <a:t>advect</a:t>
            </a:r>
            <a:r>
              <a:rPr lang="en-US" sz="2000" dirty="0" smtClean="0">
                <a:solidFill>
                  <a:schemeClr val="bg1"/>
                </a:solidFill>
              </a:rPr>
              <a:t> past.</a:t>
            </a:r>
            <a:endParaRPr lang="en-US" sz="2000" dirty="0">
              <a:solidFill>
                <a:schemeClr val="bg1"/>
              </a:solidFill>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 y="1600200"/>
            <a:ext cx="9692640" cy="665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270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fade">
                                      <p:cBhvr>
                                        <p:cTn id="10" dur="500"/>
                                        <p:tgtEl>
                                          <p:spTgt spid="2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animEffect transition="in" filter="fade">
                                      <p:cBhvr>
                                        <p:cTn id="13"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8"/>
          <p:cNvSpPr>
            <a:spLocks/>
          </p:cNvSpPr>
          <p:nvPr/>
        </p:nvSpPr>
        <p:spPr bwMode="auto">
          <a:xfrm>
            <a:off x="319088" y="1066800"/>
            <a:ext cx="1393825" cy="2227263"/>
          </a:xfrm>
          <a:custGeom>
            <a:avLst/>
            <a:gdLst>
              <a:gd name="G0" fmla="+- 347 0 0"/>
              <a:gd name="G1" fmla="+- 21600 0 0"/>
              <a:gd name="G2" fmla="+- 21600 0 0"/>
              <a:gd name="T0" fmla="*/ 0 w 21947"/>
              <a:gd name="T1" fmla="*/ 3 h 35622"/>
              <a:gd name="T2" fmla="*/ 16777 w 21947"/>
              <a:gd name="T3" fmla="*/ 35622 h 35622"/>
              <a:gd name="T4" fmla="*/ 347 w 21947"/>
              <a:gd name="T5" fmla="*/ 21600 h 35622"/>
            </a:gdLst>
            <a:ahLst/>
            <a:cxnLst>
              <a:cxn ang="0">
                <a:pos x="T0" y="T1"/>
              </a:cxn>
              <a:cxn ang="0">
                <a:pos x="T2" y="T3"/>
              </a:cxn>
              <a:cxn ang="0">
                <a:pos x="T4" y="T5"/>
              </a:cxn>
            </a:cxnLst>
            <a:rect l="0" t="0" r="r" b="b"/>
            <a:pathLst>
              <a:path w="21947" h="35622" fill="none" extrusionOk="0">
                <a:moveTo>
                  <a:pt x="-1" y="2"/>
                </a:moveTo>
                <a:cubicBezTo>
                  <a:pt x="115" y="0"/>
                  <a:pt x="231" y="-1"/>
                  <a:pt x="347" y="0"/>
                </a:cubicBezTo>
                <a:cubicBezTo>
                  <a:pt x="12276" y="0"/>
                  <a:pt x="21947" y="9670"/>
                  <a:pt x="21947" y="21600"/>
                </a:cubicBezTo>
                <a:cubicBezTo>
                  <a:pt x="21947" y="26740"/>
                  <a:pt x="20113" y="31712"/>
                  <a:pt x="16776" y="35621"/>
                </a:cubicBezTo>
              </a:path>
              <a:path w="21947" h="35622" stroke="0" extrusionOk="0">
                <a:moveTo>
                  <a:pt x="-1" y="2"/>
                </a:moveTo>
                <a:cubicBezTo>
                  <a:pt x="115" y="0"/>
                  <a:pt x="231" y="-1"/>
                  <a:pt x="347" y="0"/>
                </a:cubicBezTo>
                <a:cubicBezTo>
                  <a:pt x="12276" y="0"/>
                  <a:pt x="21947" y="9670"/>
                  <a:pt x="21947" y="21600"/>
                </a:cubicBezTo>
                <a:cubicBezTo>
                  <a:pt x="21947" y="26740"/>
                  <a:pt x="20113" y="31712"/>
                  <a:pt x="16776" y="35621"/>
                </a:cubicBezTo>
                <a:lnTo>
                  <a:pt x="347" y="21600"/>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rc 9"/>
          <p:cNvSpPr>
            <a:spLocks/>
          </p:cNvSpPr>
          <p:nvPr/>
        </p:nvSpPr>
        <p:spPr bwMode="auto">
          <a:xfrm>
            <a:off x="320675" y="1068388"/>
            <a:ext cx="358775" cy="1350962"/>
          </a:xfrm>
          <a:custGeom>
            <a:avLst/>
            <a:gdLst>
              <a:gd name="G0" fmla="+- 347 0 0"/>
              <a:gd name="G1" fmla="+- 21600 0 0"/>
              <a:gd name="G2" fmla="+- 21600 0 0"/>
              <a:gd name="T0" fmla="*/ 0 w 5640"/>
              <a:gd name="T1" fmla="*/ 3 h 21600"/>
              <a:gd name="T2" fmla="*/ 5640 w 5640"/>
              <a:gd name="T3" fmla="*/ 659 h 21600"/>
              <a:gd name="T4" fmla="*/ 347 w 5640"/>
              <a:gd name="T5" fmla="*/ 21600 h 21600"/>
            </a:gdLst>
            <a:ahLst/>
            <a:cxnLst>
              <a:cxn ang="0">
                <a:pos x="T0" y="T1"/>
              </a:cxn>
              <a:cxn ang="0">
                <a:pos x="T2" y="T3"/>
              </a:cxn>
              <a:cxn ang="0">
                <a:pos x="T4" y="T5"/>
              </a:cxn>
            </a:cxnLst>
            <a:rect l="0" t="0" r="r" b="b"/>
            <a:pathLst>
              <a:path w="5640" h="21600" fill="none" extrusionOk="0">
                <a:moveTo>
                  <a:pt x="-1" y="2"/>
                </a:moveTo>
                <a:cubicBezTo>
                  <a:pt x="115" y="0"/>
                  <a:pt x="231" y="-1"/>
                  <a:pt x="347" y="0"/>
                </a:cubicBezTo>
                <a:cubicBezTo>
                  <a:pt x="2131" y="0"/>
                  <a:pt x="3909" y="221"/>
                  <a:pt x="5640" y="658"/>
                </a:cubicBezTo>
              </a:path>
              <a:path w="5640" h="21600" stroke="0" extrusionOk="0">
                <a:moveTo>
                  <a:pt x="-1" y="2"/>
                </a:moveTo>
                <a:cubicBezTo>
                  <a:pt x="115" y="0"/>
                  <a:pt x="231" y="-1"/>
                  <a:pt x="347" y="0"/>
                </a:cubicBezTo>
                <a:cubicBezTo>
                  <a:pt x="2131" y="0"/>
                  <a:pt x="3909" y="221"/>
                  <a:pt x="5640" y="658"/>
                </a:cubicBezTo>
                <a:lnTo>
                  <a:pt x="347" y="21600"/>
                </a:lnTo>
                <a:close/>
              </a:path>
            </a:pathLst>
          </a:custGeom>
          <a:solidFill>
            <a:srgbClr val="33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rc 10"/>
          <p:cNvSpPr>
            <a:spLocks/>
          </p:cNvSpPr>
          <p:nvPr/>
        </p:nvSpPr>
        <p:spPr bwMode="auto">
          <a:xfrm>
            <a:off x="341313" y="1111250"/>
            <a:ext cx="546100" cy="1312863"/>
          </a:xfrm>
          <a:custGeom>
            <a:avLst/>
            <a:gdLst>
              <a:gd name="G0" fmla="+- 0 0 0"/>
              <a:gd name="G1" fmla="+- 20993 0 0"/>
              <a:gd name="G2" fmla="+- 21600 0 0"/>
              <a:gd name="T0" fmla="*/ 5086 w 8583"/>
              <a:gd name="T1" fmla="*/ 0 h 20993"/>
              <a:gd name="T2" fmla="*/ 8583 w 8583"/>
              <a:gd name="T3" fmla="*/ 1171 h 20993"/>
              <a:gd name="T4" fmla="*/ 0 w 8583"/>
              <a:gd name="T5" fmla="*/ 20993 h 20993"/>
            </a:gdLst>
            <a:ahLst/>
            <a:cxnLst>
              <a:cxn ang="0">
                <a:pos x="T0" y="T1"/>
              </a:cxn>
              <a:cxn ang="0">
                <a:pos x="T2" y="T3"/>
              </a:cxn>
              <a:cxn ang="0">
                <a:pos x="T4" y="T5"/>
              </a:cxn>
            </a:cxnLst>
            <a:rect l="0" t="0" r="r" b="b"/>
            <a:pathLst>
              <a:path w="8583" h="20993" fill="none" extrusionOk="0">
                <a:moveTo>
                  <a:pt x="5085" y="0"/>
                </a:moveTo>
                <a:cubicBezTo>
                  <a:pt x="6282" y="290"/>
                  <a:pt x="7452" y="682"/>
                  <a:pt x="8582" y="1171"/>
                </a:cubicBezTo>
              </a:path>
              <a:path w="8583" h="20993" stroke="0" extrusionOk="0">
                <a:moveTo>
                  <a:pt x="5085" y="0"/>
                </a:moveTo>
                <a:cubicBezTo>
                  <a:pt x="6282" y="290"/>
                  <a:pt x="7452" y="682"/>
                  <a:pt x="8582" y="1171"/>
                </a:cubicBezTo>
                <a:lnTo>
                  <a:pt x="0" y="20993"/>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rc 11"/>
          <p:cNvSpPr>
            <a:spLocks/>
          </p:cNvSpPr>
          <p:nvPr/>
        </p:nvSpPr>
        <p:spPr bwMode="auto">
          <a:xfrm>
            <a:off x="344488" y="1177925"/>
            <a:ext cx="947737" cy="1246188"/>
          </a:xfrm>
          <a:custGeom>
            <a:avLst/>
            <a:gdLst>
              <a:gd name="G0" fmla="+- 0 0 0"/>
              <a:gd name="G1" fmla="+- 19919 0 0"/>
              <a:gd name="G2" fmla="+- 21600 0 0"/>
              <a:gd name="T0" fmla="*/ 8354 w 14879"/>
              <a:gd name="T1" fmla="*/ 0 h 19919"/>
              <a:gd name="T2" fmla="*/ 14879 w 14879"/>
              <a:gd name="T3" fmla="*/ 4261 h 19919"/>
              <a:gd name="T4" fmla="*/ 0 w 14879"/>
              <a:gd name="T5" fmla="*/ 19919 h 19919"/>
            </a:gdLst>
            <a:ahLst/>
            <a:cxnLst>
              <a:cxn ang="0">
                <a:pos x="T0" y="T1"/>
              </a:cxn>
              <a:cxn ang="0">
                <a:pos x="T2" y="T3"/>
              </a:cxn>
              <a:cxn ang="0">
                <a:pos x="T4" y="T5"/>
              </a:cxn>
            </a:cxnLst>
            <a:rect l="0" t="0" r="r" b="b"/>
            <a:pathLst>
              <a:path w="14879" h="19919" fill="none" extrusionOk="0">
                <a:moveTo>
                  <a:pt x="8354" y="-1"/>
                </a:moveTo>
                <a:cubicBezTo>
                  <a:pt x="10769" y="1012"/>
                  <a:pt x="12980" y="2456"/>
                  <a:pt x="14879" y="4260"/>
                </a:cubicBezTo>
              </a:path>
              <a:path w="14879" h="19919" stroke="0" extrusionOk="0">
                <a:moveTo>
                  <a:pt x="8354" y="-1"/>
                </a:moveTo>
                <a:cubicBezTo>
                  <a:pt x="10769" y="1012"/>
                  <a:pt x="12980" y="2456"/>
                  <a:pt x="14879" y="4260"/>
                </a:cubicBezTo>
                <a:lnTo>
                  <a:pt x="0" y="19919"/>
                </a:lnTo>
                <a:close/>
              </a:path>
            </a:pathLst>
          </a:custGeom>
          <a:solidFill>
            <a:srgbClr val="E6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rc 12"/>
          <p:cNvSpPr>
            <a:spLocks/>
          </p:cNvSpPr>
          <p:nvPr/>
        </p:nvSpPr>
        <p:spPr bwMode="auto">
          <a:xfrm>
            <a:off x="342900" y="1446213"/>
            <a:ext cx="1236663" cy="976312"/>
          </a:xfrm>
          <a:custGeom>
            <a:avLst/>
            <a:gdLst>
              <a:gd name="G0" fmla="+- 0 0 0"/>
              <a:gd name="G1" fmla="+- 15639 0 0"/>
              <a:gd name="G2" fmla="+- 21600 0 0"/>
              <a:gd name="T0" fmla="*/ 14899 w 19440"/>
              <a:gd name="T1" fmla="*/ 0 h 15639"/>
              <a:gd name="T2" fmla="*/ 19440 w 19440"/>
              <a:gd name="T3" fmla="*/ 6224 h 15639"/>
              <a:gd name="T4" fmla="*/ 0 w 19440"/>
              <a:gd name="T5" fmla="*/ 15639 h 15639"/>
            </a:gdLst>
            <a:ahLst/>
            <a:cxnLst>
              <a:cxn ang="0">
                <a:pos x="T0" y="T1"/>
              </a:cxn>
              <a:cxn ang="0">
                <a:pos x="T2" y="T3"/>
              </a:cxn>
              <a:cxn ang="0">
                <a:pos x="T4" y="T5"/>
              </a:cxn>
            </a:cxnLst>
            <a:rect l="0" t="0" r="r" b="b"/>
            <a:pathLst>
              <a:path w="19440" h="15639" fill="none" extrusionOk="0">
                <a:moveTo>
                  <a:pt x="14899" y="-1"/>
                </a:moveTo>
                <a:cubicBezTo>
                  <a:pt x="16773" y="1785"/>
                  <a:pt x="18311" y="3893"/>
                  <a:pt x="19440" y="6223"/>
                </a:cubicBezTo>
              </a:path>
              <a:path w="19440" h="15639" stroke="0" extrusionOk="0">
                <a:moveTo>
                  <a:pt x="14899" y="-1"/>
                </a:moveTo>
                <a:cubicBezTo>
                  <a:pt x="16773" y="1785"/>
                  <a:pt x="18311" y="3893"/>
                  <a:pt x="19440" y="6223"/>
                </a:cubicBezTo>
                <a:lnTo>
                  <a:pt x="0" y="15639"/>
                </a:lnTo>
                <a:close/>
              </a:path>
            </a:pathLst>
          </a:custGeom>
          <a:solidFill>
            <a:srgbClr val="33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13"/>
          <p:cNvSpPr txBox="1">
            <a:spLocks noChangeArrowheads="1"/>
          </p:cNvSpPr>
          <p:nvPr/>
        </p:nvSpPr>
        <p:spPr bwMode="auto">
          <a:xfrm>
            <a:off x="152400" y="715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a:solidFill>
                  <a:schemeClr val="bg1"/>
                </a:solidFill>
                <a:cs typeface="Arial" charset="0"/>
              </a:rPr>
              <a:t>0</a:t>
            </a:r>
          </a:p>
        </p:txBody>
      </p:sp>
      <p:sp>
        <p:nvSpPr>
          <p:cNvPr id="11" name="Text Box 14"/>
          <p:cNvSpPr txBox="1">
            <a:spLocks noChangeArrowheads="1"/>
          </p:cNvSpPr>
          <p:nvPr/>
        </p:nvSpPr>
        <p:spPr bwMode="auto">
          <a:xfrm>
            <a:off x="1527249" y="1549400"/>
            <a:ext cx="444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a:solidFill>
                  <a:schemeClr val="bg1"/>
                </a:solidFill>
                <a:cs typeface="Arial" charset="0"/>
              </a:rPr>
              <a:t>10</a:t>
            </a:r>
          </a:p>
        </p:txBody>
      </p:sp>
      <p:sp>
        <p:nvSpPr>
          <p:cNvPr id="12" name="Text Box 15"/>
          <p:cNvSpPr txBox="1">
            <a:spLocks noChangeArrowheads="1"/>
          </p:cNvSpPr>
          <p:nvPr/>
        </p:nvSpPr>
        <p:spPr bwMode="auto">
          <a:xfrm>
            <a:off x="1358974" y="3230563"/>
            <a:ext cx="444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a:solidFill>
                  <a:schemeClr val="bg1"/>
                </a:solidFill>
                <a:cs typeface="Arial" charset="0"/>
              </a:rPr>
              <a:t>20</a:t>
            </a:r>
          </a:p>
        </p:txBody>
      </p:sp>
      <p:sp>
        <p:nvSpPr>
          <p:cNvPr id="13" name="Rectangle 16"/>
          <p:cNvSpPr>
            <a:spLocks noChangeArrowheads="1"/>
          </p:cNvSpPr>
          <p:nvPr/>
        </p:nvSpPr>
        <p:spPr bwMode="auto">
          <a:xfrm>
            <a:off x="2184400" y="744538"/>
            <a:ext cx="228600" cy="228600"/>
          </a:xfrm>
          <a:prstGeom prst="rect">
            <a:avLst/>
          </a:prstGeom>
          <a:solidFill>
            <a:srgbClr val="3333CC"/>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17"/>
          <p:cNvSpPr txBox="1">
            <a:spLocks noChangeArrowheads="1"/>
          </p:cNvSpPr>
          <p:nvPr/>
        </p:nvSpPr>
        <p:spPr bwMode="auto">
          <a:xfrm>
            <a:off x="2354263" y="685800"/>
            <a:ext cx="12625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Shallow PPI</a:t>
            </a:r>
          </a:p>
        </p:txBody>
      </p:sp>
      <p:sp>
        <p:nvSpPr>
          <p:cNvPr id="15" name="Rectangle 18"/>
          <p:cNvSpPr>
            <a:spLocks noChangeArrowheads="1"/>
          </p:cNvSpPr>
          <p:nvPr/>
        </p:nvSpPr>
        <p:spPr bwMode="auto">
          <a:xfrm>
            <a:off x="2184400" y="1046163"/>
            <a:ext cx="228600" cy="228600"/>
          </a:xfrm>
          <a:prstGeom prst="rect">
            <a:avLst/>
          </a:prstGeom>
          <a:solidFill>
            <a:srgbClr val="3366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Text Box 19"/>
          <p:cNvSpPr txBox="1">
            <a:spLocks noChangeArrowheads="1"/>
          </p:cNvSpPr>
          <p:nvPr/>
        </p:nvSpPr>
        <p:spPr bwMode="auto">
          <a:xfrm>
            <a:off x="2351088" y="987425"/>
            <a:ext cx="9605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High PPI</a:t>
            </a:r>
          </a:p>
        </p:txBody>
      </p:sp>
      <p:sp>
        <p:nvSpPr>
          <p:cNvPr id="17" name="Rectangle 20"/>
          <p:cNvSpPr>
            <a:spLocks noChangeArrowheads="1"/>
          </p:cNvSpPr>
          <p:nvPr/>
        </p:nvSpPr>
        <p:spPr bwMode="auto">
          <a:xfrm>
            <a:off x="2184400" y="1350963"/>
            <a:ext cx="228600" cy="228600"/>
          </a:xfrm>
          <a:prstGeom prst="rect">
            <a:avLst/>
          </a:prstGeom>
          <a:solidFill>
            <a:srgbClr val="E6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21"/>
          <p:cNvSpPr txBox="1">
            <a:spLocks noChangeArrowheads="1"/>
          </p:cNvSpPr>
          <p:nvPr/>
        </p:nvSpPr>
        <p:spPr bwMode="auto">
          <a:xfrm>
            <a:off x="2365375" y="1292225"/>
            <a:ext cx="1294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Shallow RHI</a:t>
            </a:r>
          </a:p>
        </p:txBody>
      </p:sp>
      <p:sp>
        <p:nvSpPr>
          <p:cNvPr id="19" name="Rectangle 22"/>
          <p:cNvSpPr>
            <a:spLocks noChangeArrowheads="1"/>
          </p:cNvSpPr>
          <p:nvPr/>
        </p:nvSpPr>
        <p:spPr bwMode="auto">
          <a:xfrm>
            <a:off x="2184400" y="1655763"/>
            <a:ext cx="228600" cy="228600"/>
          </a:xfrm>
          <a:prstGeom prst="rect">
            <a:avLst/>
          </a:prstGeom>
          <a:solidFill>
            <a:srgbClr val="0099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Text Box 23"/>
          <p:cNvSpPr txBox="1">
            <a:spLocks noChangeArrowheads="1"/>
          </p:cNvSpPr>
          <p:nvPr/>
        </p:nvSpPr>
        <p:spPr bwMode="auto">
          <a:xfrm>
            <a:off x="2368550" y="1597025"/>
            <a:ext cx="777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Zenith</a:t>
            </a:r>
          </a:p>
        </p:txBody>
      </p:sp>
      <p:sp>
        <p:nvSpPr>
          <p:cNvPr id="21" name="Text Box 24"/>
          <p:cNvSpPr txBox="1">
            <a:spLocks noChangeArrowheads="1"/>
          </p:cNvSpPr>
          <p:nvPr/>
        </p:nvSpPr>
        <p:spPr bwMode="auto">
          <a:xfrm>
            <a:off x="1714687" y="3221038"/>
            <a:ext cx="10315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a:solidFill>
                  <a:schemeClr val="bg1"/>
                </a:solidFill>
                <a:cs typeface="Arial" charset="0"/>
              </a:rPr>
              <a:t>minutes</a:t>
            </a:r>
          </a:p>
        </p:txBody>
      </p:sp>
      <p:sp>
        <p:nvSpPr>
          <p:cNvPr id="22" name="Rectangle 25"/>
          <p:cNvSpPr>
            <a:spLocks noChangeArrowheads="1"/>
          </p:cNvSpPr>
          <p:nvPr/>
        </p:nvSpPr>
        <p:spPr bwMode="auto">
          <a:xfrm>
            <a:off x="3576981" y="134938"/>
            <a:ext cx="5562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dirty="0">
                <a:solidFill>
                  <a:schemeClr val="bg1"/>
                </a:solidFill>
              </a:rPr>
              <a:t>Repeating 20 minute scan </a:t>
            </a:r>
            <a:r>
              <a:rPr lang="en-US" sz="2800" dirty="0" smtClean="0">
                <a:solidFill>
                  <a:schemeClr val="bg1"/>
                </a:solidFill>
              </a:rPr>
              <a:t>sequence</a:t>
            </a:r>
            <a:endParaRPr lang="en-US" sz="2800" dirty="0">
              <a:solidFill>
                <a:schemeClr val="bg1"/>
              </a:solidFill>
            </a:endParaRPr>
          </a:p>
        </p:txBody>
      </p:sp>
      <p:sp>
        <p:nvSpPr>
          <p:cNvPr id="24" name="Text Box 26"/>
          <p:cNvSpPr txBox="1">
            <a:spLocks noChangeArrowheads="1"/>
          </p:cNvSpPr>
          <p:nvPr/>
        </p:nvSpPr>
        <p:spPr bwMode="auto">
          <a:xfrm>
            <a:off x="4038600" y="914400"/>
            <a:ext cx="4928958" cy="28623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000" dirty="0" smtClean="0">
                <a:solidFill>
                  <a:schemeClr val="bg1"/>
                </a:solidFill>
              </a:rPr>
              <a:t> Horizontal and vertical scanning</a:t>
            </a:r>
          </a:p>
          <a:p>
            <a:pPr>
              <a:buFontTx/>
              <a:buChar char="•"/>
            </a:pPr>
            <a:r>
              <a:rPr lang="en-US" sz="2000" dirty="0" smtClean="0">
                <a:solidFill>
                  <a:schemeClr val="bg1"/>
                </a:solidFill>
              </a:rPr>
              <a:t> Zenith stare</a:t>
            </a:r>
          </a:p>
          <a:p>
            <a:pPr>
              <a:buFontTx/>
              <a:buChar char="•"/>
            </a:pPr>
            <a:endParaRPr lang="en-US" sz="2000" dirty="0">
              <a:solidFill>
                <a:schemeClr val="bg1"/>
              </a:solidFill>
            </a:endParaRPr>
          </a:p>
          <a:p>
            <a:r>
              <a:rPr lang="en-US" sz="2000" dirty="0" smtClean="0">
                <a:solidFill>
                  <a:schemeClr val="bg1"/>
                </a:solidFill>
              </a:rPr>
              <a:t>Sampling strategy: Continuous coverage and allow the features in the atmosphere to </a:t>
            </a:r>
            <a:r>
              <a:rPr lang="en-US" sz="2000" dirty="0" err="1" smtClean="0">
                <a:solidFill>
                  <a:schemeClr val="bg1"/>
                </a:solidFill>
              </a:rPr>
              <a:t>advect</a:t>
            </a:r>
            <a:r>
              <a:rPr lang="en-US" sz="2000" dirty="0" smtClean="0">
                <a:solidFill>
                  <a:schemeClr val="bg1"/>
                </a:solidFill>
              </a:rPr>
              <a:t> past.</a:t>
            </a:r>
          </a:p>
          <a:p>
            <a:endParaRPr lang="en-US" sz="2000" dirty="0">
              <a:solidFill>
                <a:schemeClr val="bg1"/>
              </a:solidFill>
            </a:endParaRPr>
          </a:p>
          <a:p>
            <a:r>
              <a:rPr lang="en-US" sz="2000" dirty="0" smtClean="0">
                <a:solidFill>
                  <a:schemeClr val="bg1"/>
                </a:solidFill>
              </a:rPr>
              <a:t>Characterize the mean winds, turbulence, and spatially/temporally evolving wind field</a:t>
            </a:r>
            <a:endParaRPr lang="en-US" sz="2000" dirty="0">
              <a:solidFill>
                <a:schemeClr val="bg1"/>
              </a:solidFill>
            </a:endParaRPr>
          </a:p>
        </p:txBody>
      </p:sp>
      <p:pic>
        <p:nvPicPr>
          <p:cNvPr id="2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 y="1604529"/>
            <a:ext cx="9692640" cy="665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rot="12470285">
            <a:off x="8040819" y="6167499"/>
            <a:ext cx="1040335" cy="420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407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5" end="5"/>
                                            </p:txEl>
                                          </p:spTgt>
                                        </p:tgtEl>
                                        <p:attrNameLst>
                                          <p:attrName>style.visibility</p:attrName>
                                        </p:attrNameLst>
                                      </p:cBhvr>
                                      <p:to>
                                        <p:strVal val="visible"/>
                                      </p:to>
                                    </p:set>
                                    <p:animEffect transition="in" filter="fade">
                                      <p:cBhvr>
                                        <p:cTn id="11"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5800" y="685568"/>
            <a:ext cx="7688249" cy="5568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66536" y="6019800"/>
            <a:ext cx="7383449" cy="646331"/>
          </a:xfrm>
          <a:prstGeom prst="rect">
            <a:avLst/>
          </a:prstGeom>
        </p:spPr>
        <p:txBody>
          <a:bodyPr wrap="square">
            <a:spAutoFit/>
          </a:bodyPr>
          <a:lstStyle/>
          <a:p>
            <a:r>
              <a:rPr lang="en-US" dirty="0" smtClean="0"/>
              <a:t>Continuous coverage every 20 </a:t>
            </a:r>
            <a:r>
              <a:rPr lang="en-US" dirty="0" err="1" smtClean="0"/>
              <a:t>mins</a:t>
            </a:r>
            <a:r>
              <a:rPr lang="en-US" dirty="0" smtClean="0"/>
              <a:t> from </a:t>
            </a:r>
            <a:r>
              <a:rPr lang="en-US" dirty="0"/>
              <a:t>5m up through top of aerosol layer or cloud </a:t>
            </a:r>
            <a:r>
              <a:rPr lang="en-US" dirty="0" smtClean="0"/>
              <a:t>base :  </a:t>
            </a:r>
            <a:r>
              <a:rPr lang="en-US" dirty="0"/>
              <a:t>5-15m vertical resolution</a:t>
            </a:r>
          </a:p>
        </p:txBody>
      </p:sp>
      <p:sp>
        <p:nvSpPr>
          <p:cNvPr id="6" name="Content Placeholder 2"/>
          <p:cNvSpPr txBox="1">
            <a:spLocks/>
          </p:cNvSpPr>
          <p:nvPr/>
        </p:nvSpPr>
        <p:spPr>
          <a:xfrm>
            <a:off x="457200" y="152400"/>
            <a:ext cx="85344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    	            12 Hour Horizontal Wind Profiles</a:t>
            </a:r>
            <a:endParaRPr lang="en-US" sz="2400" dirty="0"/>
          </a:p>
        </p:txBody>
      </p:sp>
    </p:spTree>
    <p:extLst>
      <p:ext uri="{BB962C8B-B14F-4D97-AF65-F5344CB8AC3E}">
        <p14:creationId xmlns:p14="http://schemas.microsoft.com/office/powerpoint/2010/main" val="1800208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5800" y="685568"/>
            <a:ext cx="7688249" cy="5568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2"/>
          <p:cNvSpPr txBox="1">
            <a:spLocks/>
          </p:cNvSpPr>
          <p:nvPr/>
        </p:nvSpPr>
        <p:spPr>
          <a:xfrm>
            <a:off x="457200" y="152400"/>
            <a:ext cx="85344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    	            12 Hour Horizontal Wind Profiles</a:t>
            </a:r>
            <a:endParaRPr lang="en-US" sz="2400" dirty="0"/>
          </a:p>
        </p:txBody>
      </p:sp>
      <p:sp>
        <p:nvSpPr>
          <p:cNvPr id="10" name="Rectangle 9"/>
          <p:cNvSpPr/>
          <p:nvPr/>
        </p:nvSpPr>
        <p:spPr>
          <a:xfrm>
            <a:off x="1676400" y="5369052"/>
            <a:ext cx="5486400" cy="26974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6800" y="6324600"/>
            <a:ext cx="7688249" cy="400110"/>
          </a:xfrm>
          <a:prstGeom prst="rect">
            <a:avLst/>
          </a:prstGeom>
          <a:noFill/>
        </p:spPr>
        <p:txBody>
          <a:bodyPr wrap="square" rtlCol="0">
            <a:spAutoFit/>
          </a:bodyPr>
          <a:lstStyle/>
          <a:p>
            <a:r>
              <a:rPr lang="en-US" sz="2000" dirty="0"/>
              <a:t>Our interest : </a:t>
            </a:r>
            <a:r>
              <a:rPr lang="en-US" sz="2000" dirty="0" smtClean="0"/>
              <a:t>clear air dynamics in the lower boundary layer</a:t>
            </a:r>
            <a:endParaRPr lang="en-US" sz="2000" dirty="0"/>
          </a:p>
        </p:txBody>
      </p:sp>
      <p:cxnSp>
        <p:nvCxnSpPr>
          <p:cNvPr id="13" name="Straight Connector 12"/>
          <p:cNvCxnSpPr/>
          <p:nvPr/>
        </p:nvCxnSpPr>
        <p:spPr>
          <a:xfrm>
            <a:off x="1708204" y="4130702"/>
            <a:ext cx="54545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659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300" y="2590800"/>
            <a:ext cx="5353620" cy="237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457200" y="381001"/>
            <a:ext cx="78486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chemeClr val="bg1"/>
                </a:solidFill>
              </a:rPr>
              <a:t>Comparing with other </a:t>
            </a:r>
            <a:r>
              <a:rPr lang="en-US" dirty="0">
                <a:solidFill>
                  <a:schemeClr val="bg1"/>
                </a:solidFill>
              </a:rPr>
              <a:t>wind </a:t>
            </a:r>
            <a:r>
              <a:rPr lang="en-US" dirty="0" smtClean="0">
                <a:solidFill>
                  <a:schemeClr val="bg1"/>
                </a:solidFill>
              </a:rPr>
              <a:t>measurements made from the RV </a:t>
            </a:r>
            <a:r>
              <a:rPr lang="en-US" dirty="0" err="1" smtClean="0">
                <a:solidFill>
                  <a:schemeClr val="bg1"/>
                </a:solidFill>
              </a:rPr>
              <a:t>Revelle</a:t>
            </a:r>
            <a:r>
              <a:rPr lang="en-US" dirty="0" smtClean="0">
                <a:solidFill>
                  <a:schemeClr val="bg1"/>
                </a:solidFill>
              </a:rPr>
              <a:t> </a:t>
            </a:r>
            <a:endParaRPr lang="en-US" dirty="0">
              <a:solidFill>
                <a:schemeClr val="bg1"/>
              </a:solidFill>
            </a:endParaRPr>
          </a:p>
          <a:p>
            <a:endParaRPr lang="en-US" dirty="0">
              <a:solidFill>
                <a:schemeClr val="bg1"/>
              </a:solidFill>
            </a:endParaRPr>
          </a:p>
        </p:txBody>
      </p:sp>
      <p:sp>
        <p:nvSpPr>
          <p:cNvPr id="13" name="TextBox 12"/>
          <p:cNvSpPr txBox="1"/>
          <p:nvPr/>
        </p:nvSpPr>
        <p:spPr>
          <a:xfrm>
            <a:off x="4934520" y="5646821"/>
            <a:ext cx="1542480" cy="707886"/>
          </a:xfrm>
          <a:prstGeom prst="rect">
            <a:avLst/>
          </a:prstGeom>
          <a:solidFill>
            <a:schemeClr val="bg1">
              <a:lumMod val="50000"/>
            </a:schemeClr>
          </a:solidFill>
        </p:spPr>
        <p:txBody>
          <a:bodyPr wrap="square" rtlCol="0">
            <a:spAutoFit/>
          </a:bodyPr>
          <a:lstStyle/>
          <a:p>
            <a:r>
              <a:rPr lang="en-US" sz="2000" b="1" dirty="0" smtClean="0">
                <a:solidFill>
                  <a:schemeClr val="bg1"/>
                </a:solidFill>
              </a:rPr>
              <a:t>NOAA </a:t>
            </a:r>
            <a:r>
              <a:rPr lang="en-US" sz="2000" b="1" dirty="0" smtClean="0">
                <a:solidFill>
                  <a:schemeClr val="bg1"/>
                </a:solidFill>
              </a:rPr>
              <a:t>HRDL</a:t>
            </a:r>
          </a:p>
          <a:p>
            <a:r>
              <a:rPr lang="en-US" sz="2000" b="1" dirty="0" smtClean="0">
                <a:solidFill>
                  <a:schemeClr val="bg1"/>
                </a:solidFill>
              </a:rPr>
              <a:t>(20min)</a:t>
            </a:r>
            <a:endParaRPr lang="en-US" sz="2000" b="1" dirty="0">
              <a:solidFill>
                <a:schemeClr val="bg1"/>
              </a:solidFill>
            </a:endParaRPr>
          </a:p>
        </p:txBody>
      </p:sp>
      <p:cxnSp>
        <p:nvCxnSpPr>
          <p:cNvPr id="14" name="Straight Arrow Connector 13"/>
          <p:cNvCxnSpPr/>
          <p:nvPr/>
        </p:nvCxnSpPr>
        <p:spPr>
          <a:xfrm flipV="1">
            <a:off x="5486400" y="3886200"/>
            <a:ext cx="1295400" cy="1760621"/>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457200" y="2405684"/>
            <a:ext cx="4343400" cy="4248779"/>
            <a:chOff x="457200" y="2405684"/>
            <a:chExt cx="4343400" cy="4248779"/>
          </a:xfrm>
        </p:grpSpPr>
        <p:pic>
          <p:nvPicPr>
            <p:cNvPr id="819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5680"/>
            <a:stretch/>
          </p:blipFill>
          <p:spPr bwMode="auto">
            <a:xfrm>
              <a:off x="826940" y="2405684"/>
              <a:ext cx="1306660" cy="263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V="1">
              <a:off x="2057400" y="4267200"/>
              <a:ext cx="1295400" cy="228600"/>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33800" y="4038600"/>
              <a:ext cx="1066800" cy="1600200"/>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819400" y="5638800"/>
              <a:ext cx="1981200" cy="1015663"/>
            </a:xfrm>
            <a:prstGeom prst="rect">
              <a:avLst/>
            </a:prstGeom>
            <a:solidFill>
              <a:schemeClr val="bg1">
                <a:lumMod val="50000"/>
              </a:schemeClr>
            </a:solidFill>
          </p:spPr>
          <p:txBody>
            <a:bodyPr wrap="square" rtlCol="0">
              <a:spAutoFit/>
            </a:bodyPr>
            <a:lstStyle/>
            <a:p>
              <a:r>
                <a:rPr lang="en-US" sz="2000" b="1" dirty="0" smtClean="0">
                  <a:solidFill>
                    <a:schemeClr val="bg1"/>
                  </a:solidFill>
                </a:rPr>
                <a:t>NCAR 915 MHz Wind </a:t>
              </a:r>
              <a:r>
                <a:rPr lang="en-US" sz="2000" b="1" dirty="0" smtClean="0">
                  <a:solidFill>
                    <a:schemeClr val="bg1"/>
                  </a:solidFill>
                </a:rPr>
                <a:t>Profile (30min)</a:t>
              </a:r>
              <a:endParaRPr lang="en-US" sz="2000" b="1" dirty="0">
                <a:solidFill>
                  <a:schemeClr val="bg1"/>
                </a:solidFill>
              </a:endParaRPr>
            </a:p>
          </p:txBody>
        </p:sp>
        <p:sp>
          <p:nvSpPr>
            <p:cNvPr id="16" name="TextBox 15"/>
            <p:cNvSpPr txBox="1"/>
            <p:nvPr/>
          </p:nvSpPr>
          <p:spPr>
            <a:xfrm>
              <a:off x="457200" y="5147011"/>
              <a:ext cx="2362200" cy="400110"/>
            </a:xfrm>
            <a:prstGeom prst="rect">
              <a:avLst/>
            </a:prstGeom>
            <a:solidFill>
              <a:schemeClr val="bg1">
                <a:lumMod val="50000"/>
              </a:schemeClr>
            </a:solidFill>
          </p:spPr>
          <p:txBody>
            <a:bodyPr wrap="square" rtlCol="0">
              <a:spAutoFit/>
            </a:bodyPr>
            <a:lstStyle/>
            <a:p>
              <a:r>
                <a:rPr lang="en-US" sz="2000" b="1" dirty="0" smtClean="0">
                  <a:solidFill>
                    <a:schemeClr val="bg1"/>
                  </a:solidFill>
                </a:rPr>
                <a:t>NCAR </a:t>
              </a:r>
              <a:r>
                <a:rPr lang="en-US" sz="2000" b="1" dirty="0" err="1" smtClean="0">
                  <a:solidFill>
                    <a:schemeClr val="bg1"/>
                  </a:solidFill>
                </a:rPr>
                <a:t>Sondes</a:t>
              </a:r>
              <a:r>
                <a:rPr lang="en-US" sz="2000" b="1" dirty="0" smtClean="0">
                  <a:solidFill>
                    <a:schemeClr val="bg1"/>
                  </a:solidFill>
                </a:rPr>
                <a:t> (3hr)</a:t>
              </a:r>
              <a:endParaRPr lang="en-US" sz="2000" b="1" dirty="0">
                <a:solidFill>
                  <a:schemeClr val="bg1"/>
                </a:solidFill>
              </a:endParaRPr>
            </a:p>
          </p:txBody>
        </p:sp>
      </p:grpSp>
      <p:sp>
        <p:nvSpPr>
          <p:cNvPr id="20" name="TextBox 19"/>
          <p:cNvSpPr txBox="1"/>
          <p:nvPr/>
        </p:nvSpPr>
        <p:spPr>
          <a:xfrm>
            <a:off x="6947588" y="5646821"/>
            <a:ext cx="1542480" cy="707886"/>
          </a:xfrm>
          <a:prstGeom prst="rect">
            <a:avLst/>
          </a:prstGeom>
          <a:solidFill>
            <a:schemeClr val="bg1">
              <a:lumMod val="50000"/>
            </a:schemeClr>
          </a:solidFill>
        </p:spPr>
        <p:txBody>
          <a:bodyPr wrap="square" rtlCol="0">
            <a:spAutoFit/>
          </a:bodyPr>
          <a:lstStyle/>
          <a:p>
            <a:r>
              <a:rPr lang="en-US" sz="2000" b="1" dirty="0" smtClean="0">
                <a:solidFill>
                  <a:schemeClr val="bg1"/>
                </a:solidFill>
              </a:rPr>
              <a:t>NOAA </a:t>
            </a:r>
            <a:r>
              <a:rPr lang="en-US" sz="2000" b="1" dirty="0" smtClean="0">
                <a:solidFill>
                  <a:schemeClr val="bg1"/>
                </a:solidFill>
              </a:rPr>
              <a:t>Sonic</a:t>
            </a:r>
          </a:p>
          <a:p>
            <a:r>
              <a:rPr lang="en-US" sz="2000" b="1" dirty="0" smtClean="0">
                <a:solidFill>
                  <a:schemeClr val="bg1"/>
                </a:solidFill>
              </a:rPr>
              <a:t>(≈100Hz)</a:t>
            </a:r>
            <a:endParaRPr lang="en-US" sz="2000" b="1" dirty="0">
              <a:solidFill>
                <a:schemeClr val="bg1"/>
              </a:solidFill>
            </a:endParaRPr>
          </a:p>
        </p:txBody>
      </p:sp>
      <p:cxnSp>
        <p:nvCxnSpPr>
          <p:cNvPr id="21" name="Straight Arrow Connector 20"/>
          <p:cNvCxnSpPr/>
          <p:nvPr/>
        </p:nvCxnSpPr>
        <p:spPr>
          <a:xfrm flipH="1" flipV="1">
            <a:off x="8077200" y="3581400"/>
            <a:ext cx="304800" cy="2065422"/>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3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4010" y="862263"/>
            <a:ext cx="9143172" cy="3557337"/>
            <a:chOff x="0" y="1086853"/>
            <a:chExt cx="9067800" cy="3408947"/>
          </a:xfrm>
        </p:grpSpPr>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51" t="52699" r="8499" b="3623"/>
            <a:stretch/>
          </p:blipFill>
          <p:spPr bwMode="auto">
            <a:xfrm>
              <a:off x="3182" y="2667000"/>
              <a:ext cx="906461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51" t="-1" r="8499" b="60442"/>
            <a:stretch/>
          </p:blipFill>
          <p:spPr bwMode="auto">
            <a:xfrm>
              <a:off x="0" y="1086853"/>
              <a:ext cx="9064618" cy="165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ight Arrow 11"/>
          <p:cNvSpPr/>
          <p:nvPr/>
        </p:nvSpPr>
        <p:spPr>
          <a:xfrm>
            <a:off x="762000" y="5295900"/>
            <a:ext cx="1676400" cy="685800"/>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p:cNvSpPr>
            <a:spLocks noChangeAspect="1"/>
          </p:cNvSpPr>
          <p:nvPr/>
        </p:nvSpPr>
        <p:spPr>
          <a:xfrm>
            <a:off x="1518800" y="4724400"/>
            <a:ext cx="1828800" cy="1828800"/>
          </a:xfrm>
          <a:prstGeom prst="chord">
            <a:avLst>
              <a:gd name="adj1" fmla="val 16149783"/>
              <a:gd name="adj2" fmla="val 53400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4800" y="4876800"/>
            <a:ext cx="4114800" cy="1200329"/>
          </a:xfrm>
          <a:prstGeom prst="rect">
            <a:avLst/>
          </a:prstGeom>
          <a:noFill/>
        </p:spPr>
        <p:txBody>
          <a:bodyPr wrap="square" rtlCol="0">
            <a:spAutoFit/>
          </a:bodyPr>
          <a:lstStyle/>
          <a:p>
            <a:pPr marL="342900" indent="-342900">
              <a:buFont typeface="Arial" pitchFamily="34" charset="0"/>
              <a:buChar char="•"/>
            </a:pPr>
            <a:r>
              <a:rPr lang="en-US" sz="2400" dirty="0" smtClean="0"/>
              <a:t>Limit relative wind direction to ± 90 degrees off the bow</a:t>
            </a:r>
          </a:p>
          <a:p>
            <a:pPr marL="342900" indent="-342900">
              <a:buFont typeface="Arial" pitchFamily="34" charset="0"/>
              <a:buChar char="•"/>
            </a:pPr>
            <a:r>
              <a:rPr lang="en-US" sz="2400" dirty="0" smtClean="0"/>
              <a:t>Apply 3</a:t>
            </a:r>
            <a:r>
              <a:rPr lang="el-GR" sz="2400" dirty="0" smtClean="0"/>
              <a:t>σ</a:t>
            </a:r>
            <a:r>
              <a:rPr lang="en-US" sz="2400" dirty="0" smtClean="0"/>
              <a:t> outlier rejection</a:t>
            </a:r>
            <a:endParaRPr lang="en-US" sz="2400" dirty="0"/>
          </a:p>
        </p:txBody>
      </p:sp>
      <p:sp>
        <p:nvSpPr>
          <p:cNvPr id="16" name="Content Placeholder 2"/>
          <p:cNvSpPr txBox="1">
            <a:spLocks/>
          </p:cNvSpPr>
          <p:nvPr/>
        </p:nvSpPr>
        <p:spPr>
          <a:xfrm>
            <a:off x="533400" y="152400"/>
            <a:ext cx="85344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Compare HRDL winds with Sonic Anemometer </a:t>
            </a:r>
          </a:p>
          <a:p>
            <a:pPr marL="0" indent="0">
              <a:buNone/>
            </a:pPr>
            <a:endParaRPr lang="en-US" dirty="0"/>
          </a:p>
        </p:txBody>
      </p:sp>
    </p:spTree>
    <p:extLst>
      <p:ext uri="{BB962C8B-B14F-4D97-AF65-F5344CB8AC3E}">
        <p14:creationId xmlns:p14="http://schemas.microsoft.com/office/powerpoint/2010/main" val="1447443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16213" y="4122638"/>
            <a:ext cx="9160213" cy="369332"/>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4234" y="729252"/>
            <a:ext cx="9160213" cy="369332"/>
          </a:xfrm>
          <a:prstGeom prst="rect">
            <a:avLst/>
          </a:prstGeom>
          <a:solidFill>
            <a:schemeClr val="bg1"/>
          </a:solidFill>
        </p:spPr>
        <p:txBody>
          <a:bodyPr wrap="square" rtlCol="0">
            <a:spAutoFit/>
          </a:bodyPr>
          <a:lstStyle/>
          <a:p>
            <a:endParaRPr lang="en-US" dirty="0"/>
          </a:p>
        </p:txBody>
      </p:sp>
      <p:sp>
        <p:nvSpPr>
          <p:cNvPr id="22" name="Content Placeholder 2"/>
          <p:cNvSpPr txBox="1">
            <a:spLocks/>
          </p:cNvSpPr>
          <p:nvPr/>
        </p:nvSpPr>
        <p:spPr>
          <a:xfrm>
            <a:off x="533400" y="152400"/>
            <a:ext cx="85344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Compare HRDL winds with Sonic Anemometer </a:t>
            </a:r>
          </a:p>
          <a:p>
            <a:pPr marL="0" indent="0">
              <a:buNone/>
            </a:pPr>
            <a:endParaRPr lang="en-US" dirty="0"/>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4" y="913918"/>
            <a:ext cx="9171416" cy="342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Table 14"/>
          <p:cNvGraphicFramePr>
            <a:graphicFrameLocks noGrp="1"/>
          </p:cNvGraphicFramePr>
          <p:nvPr>
            <p:extLst>
              <p:ext uri="{D42A27DB-BD31-4B8C-83A1-F6EECF244321}">
                <p14:modId xmlns:p14="http://schemas.microsoft.com/office/powerpoint/2010/main" val="919315979"/>
              </p:ext>
            </p:extLst>
          </p:nvPr>
        </p:nvGraphicFramePr>
        <p:xfrm>
          <a:off x="304800" y="4648200"/>
          <a:ext cx="7924800" cy="1483360"/>
        </p:xfrm>
        <a:graphic>
          <a:graphicData uri="http://schemas.openxmlformats.org/drawingml/2006/table">
            <a:tbl>
              <a:tblPr firstRow="1" bandRow="1">
                <a:tableStyleId>{5C22544A-7EE6-4342-B048-85BDC9FD1C3A}</a:tableStyleId>
              </a:tblPr>
              <a:tblGrid>
                <a:gridCol w="1371600"/>
                <a:gridCol w="2895600"/>
                <a:gridCol w="3657600"/>
              </a:tblGrid>
              <a:tr h="370840">
                <a:tc>
                  <a:txBody>
                    <a:bodyPr/>
                    <a:lstStyle/>
                    <a:p>
                      <a:endParaRPr lang="en-US" dirty="0"/>
                    </a:p>
                  </a:txBody>
                  <a:tcPr/>
                </a:tc>
                <a:tc>
                  <a:txBody>
                    <a:bodyPr/>
                    <a:lstStyle/>
                    <a:p>
                      <a:r>
                        <a:rPr lang="en-US" dirty="0" smtClean="0"/>
                        <a:t>Speed</a:t>
                      </a:r>
                      <a:endParaRPr lang="en-US" dirty="0"/>
                    </a:p>
                  </a:txBody>
                  <a:tcPr/>
                </a:tc>
                <a:tc>
                  <a:txBody>
                    <a:bodyPr/>
                    <a:lstStyle/>
                    <a:p>
                      <a:r>
                        <a:rPr lang="en-US" dirty="0" smtClean="0"/>
                        <a:t>Direction</a:t>
                      </a:r>
                      <a:endParaRPr lang="en-US" dirty="0"/>
                    </a:p>
                  </a:txBody>
                  <a:tcPr/>
                </a:tc>
              </a:tr>
              <a:tr h="370840">
                <a:tc>
                  <a:txBody>
                    <a:bodyPr/>
                    <a:lstStyle/>
                    <a:p>
                      <a:r>
                        <a:rPr lang="en-US" dirty="0" smtClean="0"/>
                        <a:t>Slope</a:t>
                      </a:r>
                      <a:endParaRPr lang="en-US" dirty="0"/>
                    </a:p>
                  </a:txBody>
                  <a:tcPr/>
                </a:tc>
                <a:tc>
                  <a:txBody>
                    <a:bodyPr/>
                    <a:lstStyle/>
                    <a:p>
                      <a:r>
                        <a:rPr lang="en-US" dirty="0" smtClean="0"/>
                        <a:t>0.99</a:t>
                      </a:r>
                      <a:endParaRPr lang="en-US" dirty="0"/>
                    </a:p>
                  </a:txBody>
                  <a:tcPr/>
                </a:tc>
                <a:tc>
                  <a:txBody>
                    <a:bodyPr/>
                    <a:lstStyle/>
                    <a:p>
                      <a:r>
                        <a:rPr lang="en-US" dirty="0" smtClean="0"/>
                        <a:t> 1.00</a:t>
                      </a:r>
                      <a:endParaRPr lang="en-US" dirty="0"/>
                    </a:p>
                  </a:txBody>
                  <a:tcPr/>
                </a:tc>
              </a:tr>
              <a:tr h="370840">
                <a:tc>
                  <a:txBody>
                    <a:bodyPr/>
                    <a:lstStyle/>
                    <a:p>
                      <a:r>
                        <a:rPr lang="en-US" dirty="0" smtClean="0"/>
                        <a:t>Offset</a:t>
                      </a:r>
                      <a:endParaRPr lang="en-US" dirty="0"/>
                    </a:p>
                  </a:txBody>
                  <a:tcPr/>
                </a:tc>
                <a:tc>
                  <a:txBody>
                    <a:bodyPr/>
                    <a:lstStyle/>
                    <a:p>
                      <a:r>
                        <a:rPr lang="en-US" dirty="0" smtClean="0"/>
                        <a:t>0.06</a:t>
                      </a:r>
                      <a:r>
                        <a:rPr lang="en-US" baseline="0" dirty="0" smtClean="0"/>
                        <a:t> (m/s)</a:t>
                      </a:r>
                      <a:endParaRPr lang="en-US" dirty="0"/>
                    </a:p>
                  </a:txBody>
                  <a:tcPr/>
                </a:tc>
                <a:tc>
                  <a:txBody>
                    <a:bodyPr/>
                    <a:lstStyle/>
                    <a:p>
                      <a:r>
                        <a:rPr lang="en-US" dirty="0" smtClean="0"/>
                        <a:t>-3.49 (</a:t>
                      </a:r>
                      <a:r>
                        <a:rPr lang="en-US" dirty="0" err="1" smtClean="0"/>
                        <a:t>deg</a:t>
                      </a:r>
                      <a:r>
                        <a:rPr lang="en-US" dirty="0" smtClean="0"/>
                        <a:t>)</a:t>
                      </a:r>
                      <a:endParaRPr lang="en-US" dirty="0"/>
                    </a:p>
                  </a:txBody>
                  <a:tcPr/>
                </a:tc>
              </a:tr>
              <a:tr h="370840">
                <a:tc>
                  <a:txBody>
                    <a:bodyPr/>
                    <a:lstStyle/>
                    <a:p>
                      <a:r>
                        <a:rPr lang="en-US" dirty="0" err="1" smtClean="0"/>
                        <a:t>Corr</a:t>
                      </a:r>
                      <a:r>
                        <a:rPr lang="en-US" dirty="0" smtClean="0"/>
                        <a:t> </a:t>
                      </a:r>
                      <a:r>
                        <a:rPr lang="en-US" dirty="0" err="1" smtClean="0"/>
                        <a:t>Coef</a:t>
                      </a:r>
                      <a:endParaRPr lang="en-US" dirty="0"/>
                    </a:p>
                  </a:txBody>
                  <a:tcPr/>
                </a:tc>
                <a:tc>
                  <a:txBody>
                    <a:bodyPr/>
                    <a:lstStyle/>
                    <a:p>
                      <a:r>
                        <a:rPr lang="en-US" dirty="0" smtClean="0"/>
                        <a:t>0.99</a:t>
                      </a:r>
                      <a:endParaRPr lang="en-US" dirty="0"/>
                    </a:p>
                  </a:txBody>
                  <a:tcPr/>
                </a:tc>
                <a:tc>
                  <a:txBody>
                    <a:bodyPr/>
                    <a:lstStyle/>
                    <a:p>
                      <a:r>
                        <a:rPr lang="en-US" dirty="0" smtClean="0"/>
                        <a:t>0.99</a:t>
                      </a:r>
                      <a:endParaRPr lang="en-US" dirty="0"/>
                    </a:p>
                  </a:txBody>
                  <a:tcPr/>
                </a:tc>
              </a:tr>
            </a:tbl>
          </a:graphicData>
        </a:graphic>
      </p:graphicFrame>
      <p:sp>
        <p:nvSpPr>
          <p:cNvPr id="16" name="TextBox 15"/>
          <p:cNvSpPr txBox="1"/>
          <p:nvPr/>
        </p:nvSpPr>
        <p:spPr>
          <a:xfrm>
            <a:off x="1880936" y="745960"/>
            <a:ext cx="1752600" cy="369332"/>
          </a:xfrm>
          <a:prstGeom prst="rect">
            <a:avLst/>
          </a:prstGeom>
          <a:solidFill>
            <a:schemeClr val="bg1"/>
          </a:solidFill>
        </p:spPr>
        <p:txBody>
          <a:bodyPr wrap="square" rtlCol="0">
            <a:spAutoFit/>
          </a:bodyPr>
          <a:lstStyle/>
          <a:p>
            <a:r>
              <a:rPr lang="en-US" dirty="0" smtClean="0"/>
              <a:t>Wind Speed</a:t>
            </a:r>
            <a:endParaRPr lang="en-US" dirty="0"/>
          </a:p>
        </p:txBody>
      </p:sp>
      <p:sp>
        <p:nvSpPr>
          <p:cNvPr id="20" name="TextBox 19"/>
          <p:cNvSpPr txBox="1"/>
          <p:nvPr/>
        </p:nvSpPr>
        <p:spPr>
          <a:xfrm>
            <a:off x="5867400" y="745962"/>
            <a:ext cx="1752600" cy="369332"/>
          </a:xfrm>
          <a:prstGeom prst="rect">
            <a:avLst/>
          </a:prstGeom>
          <a:solidFill>
            <a:schemeClr val="bg1"/>
          </a:solidFill>
        </p:spPr>
        <p:txBody>
          <a:bodyPr wrap="square" rtlCol="0">
            <a:spAutoFit/>
          </a:bodyPr>
          <a:lstStyle/>
          <a:p>
            <a:r>
              <a:rPr lang="en-US" dirty="0" smtClean="0"/>
              <a:t>Wind Direction</a:t>
            </a:r>
            <a:endParaRPr lang="en-US" dirty="0"/>
          </a:p>
        </p:txBody>
      </p:sp>
      <p:sp>
        <p:nvSpPr>
          <p:cNvPr id="23" name="TextBox 22"/>
          <p:cNvSpPr txBox="1"/>
          <p:nvPr/>
        </p:nvSpPr>
        <p:spPr>
          <a:xfrm>
            <a:off x="1880936" y="4134670"/>
            <a:ext cx="1752600" cy="369332"/>
          </a:xfrm>
          <a:prstGeom prst="rect">
            <a:avLst/>
          </a:prstGeom>
          <a:solidFill>
            <a:schemeClr val="bg1"/>
          </a:solidFill>
        </p:spPr>
        <p:txBody>
          <a:bodyPr wrap="square" rtlCol="0">
            <a:spAutoFit/>
          </a:bodyPr>
          <a:lstStyle/>
          <a:p>
            <a:r>
              <a:rPr lang="en-US" dirty="0" err="1" smtClean="0"/>
              <a:t>Lidar</a:t>
            </a:r>
            <a:r>
              <a:rPr lang="en-US" dirty="0" smtClean="0"/>
              <a:t> (m/s)</a:t>
            </a:r>
            <a:endParaRPr lang="en-US" dirty="0"/>
          </a:p>
        </p:txBody>
      </p:sp>
      <p:sp>
        <p:nvSpPr>
          <p:cNvPr id="24" name="TextBox 23"/>
          <p:cNvSpPr txBox="1"/>
          <p:nvPr/>
        </p:nvSpPr>
        <p:spPr>
          <a:xfrm>
            <a:off x="5867400" y="4122638"/>
            <a:ext cx="1752600" cy="369332"/>
          </a:xfrm>
          <a:prstGeom prst="rect">
            <a:avLst/>
          </a:prstGeom>
          <a:solidFill>
            <a:schemeClr val="bg1"/>
          </a:solidFill>
        </p:spPr>
        <p:txBody>
          <a:bodyPr wrap="square" rtlCol="0">
            <a:spAutoFit/>
          </a:bodyPr>
          <a:lstStyle/>
          <a:p>
            <a:r>
              <a:rPr lang="en-US" dirty="0" err="1" smtClean="0"/>
              <a:t>Lidar</a:t>
            </a:r>
            <a:r>
              <a:rPr lang="en-US" dirty="0" smtClean="0"/>
              <a:t>  (</a:t>
            </a:r>
            <a:r>
              <a:rPr lang="en-US" dirty="0" err="1" smtClean="0"/>
              <a:t>deg</a:t>
            </a:r>
            <a:r>
              <a:rPr lang="en-US" dirty="0" smtClean="0"/>
              <a:t>)</a:t>
            </a:r>
            <a:endParaRPr lang="en-US" dirty="0"/>
          </a:p>
        </p:txBody>
      </p:sp>
      <p:sp>
        <p:nvSpPr>
          <p:cNvPr id="25" name="TextBox 24"/>
          <p:cNvSpPr txBox="1"/>
          <p:nvPr/>
        </p:nvSpPr>
        <p:spPr>
          <a:xfrm rot="16200000">
            <a:off x="4020371" y="2291834"/>
            <a:ext cx="1600200" cy="369332"/>
          </a:xfrm>
          <a:prstGeom prst="rect">
            <a:avLst/>
          </a:prstGeom>
          <a:solidFill>
            <a:schemeClr val="bg1"/>
          </a:solidFill>
        </p:spPr>
        <p:txBody>
          <a:bodyPr wrap="square" rtlCol="0">
            <a:spAutoFit/>
          </a:bodyPr>
          <a:lstStyle/>
          <a:p>
            <a:r>
              <a:rPr lang="en-US" dirty="0" smtClean="0"/>
              <a:t>Sonic  (</a:t>
            </a:r>
            <a:r>
              <a:rPr lang="en-US" dirty="0" err="1" smtClean="0"/>
              <a:t>deg</a:t>
            </a:r>
            <a:r>
              <a:rPr lang="en-US" dirty="0" smtClean="0"/>
              <a:t>)</a:t>
            </a:r>
            <a:endParaRPr lang="en-US" dirty="0"/>
          </a:p>
        </p:txBody>
      </p:sp>
      <p:sp>
        <p:nvSpPr>
          <p:cNvPr id="26" name="TextBox 25"/>
          <p:cNvSpPr txBox="1"/>
          <p:nvPr/>
        </p:nvSpPr>
        <p:spPr>
          <a:xfrm rot="16200000">
            <a:off x="22230" y="2383833"/>
            <a:ext cx="1600200" cy="369332"/>
          </a:xfrm>
          <a:prstGeom prst="rect">
            <a:avLst/>
          </a:prstGeom>
          <a:solidFill>
            <a:schemeClr val="bg1"/>
          </a:solidFill>
        </p:spPr>
        <p:txBody>
          <a:bodyPr wrap="square" rtlCol="0">
            <a:spAutoFit/>
          </a:bodyPr>
          <a:lstStyle/>
          <a:p>
            <a:r>
              <a:rPr lang="en-US" dirty="0" smtClean="0"/>
              <a:t>Sonic  (m/s)</a:t>
            </a:r>
            <a:endParaRPr lang="en-US" dirty="0"/>
          </a:p>
        </p:txBody>
      </p:sp>
      <p:sp>
        <p:nvSpPr>
          <p:cNvPr id="28" name="Content Placeholder 2"/>
          <p:cNvSpPr txBox="1">
            <a:spLocks/>
          </p:cNvSpPr>
          <p:nvPr/>
        </p:nvSpPr>
        <p:spPr>
          <a:xfrm>
            <a:off x="982932" y="6264442"/>
            <a:ext cx="6637068"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Comparison at </a:t>
            </a:r>
            <a:r>
              <a:rPr lang="en-US" sz="2400" dirty="0" err="1" smtClean="0"/>
              <a:t>approx</a:t>
            </a:r>
            <a:r>
              <a:rPr lang="en-US" sz="2400" dirty="0" smtClean="0"/>
              <a:t> 16m above sea surface</a:t>
            </a:r>
          </a:p>
          <a:p>
            <a:pPr marL="0" indent="0">
              <a:buNone/>
            </a:pPr>
            <a:endParaRPr lang="en-US" sz="2400" dirty="0"/>
          </a:p>
        </p:txBody>
      </p:sp>
    </p:spTree>
    <p:extLst>
      <p:ext uri="{BB962C8B-B14F-4D97-AF65-F5344CB8AC3E}">
        <p14:creationId xmlns:p14="http://schemas.microsoft.com/office/powerpoint/2010/main" val="1026860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572000"/>
            <a:ext cx="8229600" cy="2057400"/>
          </a:xfrm>
        </p:spPr>
        <p:txBody>
          <a:bodyPr>
            <a:normAutofit fontScale="92500" lnSpcReduction="20000"/>
          </a:bodyPr>
          <a:lstStyle/>
          <a:p>
            <a:r>
              <a:rPr lang="en-US" sz="2400" dirty="0" smtClean="0"/>
              <a:t>For all 3hr </a:t>
            </a:r>
            <a:r>
              <a:rPr lang="en-US" sz="2400" dirty="0" err="1" smtClean="0"/>
              <a:t>Sonde</a:t>
            </a:r>
            <a:r>
              <a:rPr lang="en-US" sz="2400" dirty="0" smtClean="0"/>
              <a:t> profiles Legs 2 &amp; 3 (RAW/UNPROCESSED)</a:t>
            </a:r>
          </a:p>
          <a:p>
            <a:r>
              <a:rPr lang="en-US" sz="2400" dirty="0" smtClean="0"/>
              <a:t>Form mean(</a:t>
            </a:r>
            <a:r>
              <a:rPr lang="en-US" sz="2400" dirty="0" err="1" smtClean="0"/>
              <a:t>Sonde</a:t>
            </a:r>
            <a:r>
              <a:rPr lang="en-US" sz="2400" dirty="0" smtClean="0"/>
              <a:t> - </a:t>
            </a:r>
            <a:r>
              <a:rPr lang="en-US" sz="2400" dirty="0" err="1" smtClean="0"/>
              <a:t>Lidar</a:t>
            </a:r>
            <a:r>
              <a:rPr lang="en-US" sz="2400" dirty="0" smtClean="0"/>
              <a:t>) ± 3</a:t>
            </a:r>
            <a:r>
              <a:rPr lang="el-GR" sz="2400" dirty="0" smtClean="0"/>
              <a:t>σ</a:t>
            </a:r>
            <a:r>
              <a:rPr lang="en-US" sz="2400" baseline="-25000" dirty="0" smtClean="0"/>
              <a:t>m</a:t>
            </a:r>
            <a:r>
              <a:rPr lang="en-US" sz="2400" dirty="0" smtClean="0"/>
              <a:t> at every height </a:t>
            </a:r>
            <a:endParaRPr lang="en-US" sz="2400" dirty="0"/>
          </a:p>
          <a:p>
            <a:r>
              <a:rPr lang="en-US" sz="2400" dirty="0" err="1" smtClean="0"/>
              <a:t>Sonde</a:t>
            </a:r>
            <a:r>
              <a:rPr lang="en-US" sz="2400" dirty="0" smtClean="0"/>
              <a:t> wind speeds are 0.5 m/s higher than </a:t>
            </a:r>
            <a:r>
              <a:rPr lang="en-US" sz="2400" dirty="0" err="1" smtClean="0"/>
              <a:t>lidar</a:t>
            </a:r>
            <a:r>
              <a:rPr lang="en-US" sz="2400" dirty="0" smtClean="0"/>
              <a:t> (&gt; 350m),  increases to 1.5 m/s at surface</a:t>
            </a:r>
          </a:p>
          <a:p>
            <a:r>
              <a:rPr lang="en-US" sz="2400" dirty="0"/>
              <a:t>This offset </a:t>
            </a:r>
            <a:r>
              <a:rPr lang="en-US" sz="2400" dirty="0" smtClean="0"/>
              <a:t>structure is </a:t>
            </a:r>
            <a:r>
              <a:rPr lang="en-US" sz="2400" dirty="0"/>
              <a:t>consistent with a known unspooling/pendulum </a:t>
            </a:r>
            <a:r>
              <a:rPr lang="en-US" sz="2400" dirty="0" smtClean="0"/>
              <a:t>effect. NCAR is post processing </a:t>
            </a:r>
            <a:r>
              <a:rPr lang="en-US" sz="2400" dirty="0" err="1" smtClean="0"/>
              <a:t>Sonde</a:t>
            </a:r>
            <a:r>
              <a:rPr lang="en-US" sz="2400" dirty="0"/>
              <a:t> </a:t>
            </a:r>
            <a:r>
              <a:rPr lang="en-US" sz="2400" dirty="0" smtClean="0"/>
              <a:t>data.</a:t>
            </a:r>
          </a:p>
          <a:p>
            <a:endParaRPr lang="en-US" sz="2400" dirty="0"/>
          </a:p>
        </p:txBody>
      </p:sp>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7392" r="6959"/>
          <a:stretch/>
        </p:blipFill>
        <p:spPr bwMode="auto">
          <a:xfrm>
            <a:off x="6799" y="268704"/>
            <a:ext cx="9137201" cy="398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799" y="0"/>
            <a:ext cx="9137200" cy="461665"/>
          </a:xfrm>
          <a:prstGeom prst="rect">
            <a:avLst/>
          </a:prstGeom>
          <a:solidFill>
            <a:schemeClr val="bg1"/>
          </a:solidFill>
        </p:spPr>
        <p:txBody>
          <a:bodyPr wrap="square" rtlCol="0">
            <a:spAutoFit/>
          </a:bodyPr>
          <a:lstStyle/>
          <a:p>
            <a:r>
              <a:rPr lang="en-US" sz="2400" dirty="0" smtClean="0"/>
              <a:t>                                          </a:t>
            </a:r>
            <a:r>
              <a:rPr lang="en-US" sz="2400" dirty="0" err="1" smtClean="0"/>
              <a:t>Lidar</a:t>
            </a:r>
            <a:r>
              <a:rPr lang="en-US" sz="2400" dirty="0" smtClean="0"/>
              <a:t> – </a:t>
            </a:r>
            <a:r>
              <a:rPr lang="en-US" sz="2400" dirty="0" err="1" smtClean="0"/>
              <a:t>Sonde</a:t>
            </a:r>
            <a:r>
              <a:rPr lang="en-US" sz="2400" dirty="0" smtClean="0"/>
              <a:t> Comparison</a:t>
            </a:r>
            <a:endParaRPr lang="en-US" sz="2400" dirty="0"/>
          </a:p>
        </p:txBody>
      </p:sp>
      <p:cxnSp>
        <p:nvCxnSpPr>
          <p:cNvPr id="12" name="Straight Connector 11"/>
          <p:cNvCxnSpPr/>
          <p:nvPr/>
        </p:nvCxnSpPr>
        <p:spPr>
          <a:xfrm>
            <a:off x="2819400" y="609600"/>
            <a:ext cx="76200" cy="281940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95600" y="3429000"/>
            <a:ext cx="838200" cy="30480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608635" y="2078634"/>
            <a:ext cx="1600200" cy="369332"/>
          </a:xfrm>
          <a:prstGeom prst="rect">
            <a:avLst/>
          </a:prstGeom>
          <a:solidFill>
            <a:schemeClr val="bg1"/>
          </a:solidFill>
        </p:spPr>
        <p:txBody>
          <a:bodyPr wrap="square" rtlCol="0">
            <a:spAutoFit/>
          </a:bodyPr>
          <a:lstStyle/>
          <a:p>
            <a:r>
              <a:rPr lang="en-US" dirty="0" smtClean="0"/>
              <a:t>Height (m AGL)</a:t>
            </a:r>
            <a:endParaRPr lang="en-US" dirty="0"/>
          </a:p>
        </p:txBody>
      </p:sp>
      <p:sp>
        <p:nvSpPr>
          <p:cNvPr id="19" name="TextBox 18"/>
          <p:cNvSpPr txBox="1"/>
          <p:nvPr/>
        </p:nvSpPr>
        <p:spPr>
          <a:xfrm rot="16200000">
            <a:off x="4108966" y="2091306"/>
            <a:ext cx="1600200" cy="369332"/>
          </a:xfrm>
          <a:prstGeom prst="rect">
            <a:avLst/>
          </a:prstGeom>
          <a:solidFill>
            <a:schemeClr val="bg1"/>
          </a:solidFill>
        </p:spPr>
        <p:txBody>
          <a:bodyPr wrap="square" rtlCol="0">
            <a:spAutoFit/>
          </a:bodyPr>
          <a:lstStyle/>
          <a:p>
            <a:r>
              <a:rPr lang="en-US" dirty="0" smtClean="0"/>
              <a:t>Height (m AGL)</a:t>
            </a:r>
            <a:endParaRPr lang="en-US" dirty="0"/>
          </a:p>
        </p:txBody>
      </p:sp>
      <p:sp>
        <p:nvSpPr>
          <p:cNvPr id="20" name="TextBox 19"/>
          <p:cNvSpPr txBox="1"/>
          <p:nvPr/>
        </p:nvSpPr>
        <p:spPr>
          <a:xfrm>
            <a:off x="6798" y="3962400"/>
            <a:ext cx="9137201" cy="369332"/>
          </a:xfrm>
          <a:prstGeom prst="rect">
            <a:avLst/>
          </a:prstGeom>
          <a:solidFill>
            <a:schemeClr val="bg1"/>
          </a:solidFill>
        </p:spPr>
        <p:txBody>
          <a:bodyPr wrap="square" rtlCol="0">
            <a:spAutoFit/>
          </a:bodyPr>
          <a:lstStyle/>
          <a:p>
            <a:r>
              <a:rPr lang="en-US" dirty="0"/>
              <a:t> </a:t>
            </a:r>
            <a:r>
              <a:rPr lang="en-US" dirty="0" smtClean="0"/>
              <a:t>      Wind speed Diff (</a:t>
            </a:r>
            <a:r>
              <a:rPr lang="en-US" dirty="0" err="1" smtClean="0"/>
              <a:t>Sonde</a:t>
            </a:r>
            <a:r>
              <a:rPr lang="en-US" dirty="0" smtClean="0"/>
              <a:t>–</a:t>
            </a:r>
            <a:r>
              <a:rPr lang="en-US" dirty="0" err="1" smtClean="0"/>
              <a:t>Lidar</a:t>
            </a:r>
            <a:r>
              <a:rPr lang="en-US" dirty="0" smtClean="0"/>
              <a:t>) (m/s)                          Wind Direction </a:t>
            </a:r>
            <a:r>
              <a:rPr lang="en-US" dirty="0"/>
              <a:t>Diff (</a:t>
            </a:r>
            <a:r>
              <a:rPr lang="en-US" dirty="0" err="1" smtClean="0"/>
              <a:t>Sonde</a:t>
            </a:r>
            <a:r>
              <a:rPr lang="en-US" dirty="0" smtClean="0"/>
              <a:t>–</a:t>
            </a:r>
            <a:r>
              <a:rPr lang="en-US" dirty="0" err="1" smtClean="0"/>
              <a:t>Lidar</a:t>
            </a:r>
            <a:r>
              <a:rPr lang="en-US" dirty="0" smtClean="0"/>
              <a:t>) (</a:t>
            </a:r>
            <a:r>
              <a:rPr lang="en-US" dirty="0" err="1" smtClean="0"/>
              <a:t>deg</a:t>
            </a:r>
            <a:r>
              <a:rPr lang="en-US" dirty="0" smtClean="0"/>
              <a:t>)</a:t>
            </a:r>
            <a:endParaRPr lang="en-US" dirty="0"/>
          </a:p>
        </p:txBody>
      </p:sp>
    </p:spTree>
    <p:extLst>
      <p:ext uri="{BB962C8B-B14F-4D97-AF65-F5344CB8AC3E}">
        <p14:creationId xmlns:p14="http://schemas.microsoft.com/office/powerpoint/2010/main" val="2716513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020" y="304800"/>
            <a:ext cx="5572442" cy="417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4876800"/>
            <a:ext cx="8153400" cy="1905000"/>
          </a:xfrm>
        </p:spPr>
        <p:txBody>
          <a:bodyPr>
            <a:normAutofit fontScale="85000" lnSpcReduction="20000"/>
          </a:bodyPr>
          <a:lstStyle/>
          <a:p>
            <a:r>
              <a:rPr lang="en-US" sz="2400" dirty="0" smtClean="0"/>
              <a:t>Apply same comparison with RAW/UNPROCESSED, low mode 915MHz wind profiler data: mean(</a:t>
            </a:r>
            <a:r>
              <a:rPr lang="en-US" sz="2400" dirty="0" err="1" smtClean="0"/>
              <a:t>lmWP</a:t>
            </a:r>
            <a:r>
              <a:rPr lang="en-US" sz="2400" dirty="0" smtClean="0"/>
              <a:t> </a:t>
            </a:r>
            <a:r>
              <a:rPr lang="en-US" sz="2400" dirty="0"/>
              <a:t>- </a:t>
            </a:r>
            <a:r>
              <a:rPr lang="en-US" sz="2400" dirty="0" err="1"/>
              <a:t>Lidar</a:t>
            </a:r>
            <a:r>
              <a:rPr lang="en-US" sz="2400" dirty="0"/>
              <a:t>) </a:t>
            </a:r>
            <a:r>
              <a:rPr lang="en-US" sz="2400" dirty="0" smtClean="0"/>
              <a:t>± 3</a:t>
            </a:r>
            <a:r>
              <a:rPr lang="el-GR" sz="2400" dirty="0"/>
              <a:t>σ</a:t>
            </a:r>
            <a:r>
              <a:rPr lang="en-US" sz="2400" baseline="-25000" dirty="0"/>
              <a:t>m</a:t>
            </a:r>
            <a:r>
              <a:rPr lang="en-US" sz="2400" dirty="0"/>
              <a:t> at every height </a:t>
            </a:r>
            <a:endParaRPr lang="en-US" sz="2400" dirty="0" smtClean="0"/>
          </a:p>
          <a:p>
            <a:r>
              <a:rPr lang="en-US" sz="2400" dirty="0" smtClean="0"/>
              <a:t>Wind profiler is sensitive to </a:t>
            </a:r>
            <a:r>
              <a:rPr lang="en-US" sz="2400" dirty="0" err="1" smtClean="0"/>
              <a:t>seaclutter</a:t>
            </a:r>
            <a:r>
              <a:rPr lang="en-US" sz="2400" dirty="0" smtClean="0"/>
              <a:t> in lower gates</a:t>
            </a:r>
          </a:p>
          <a:p>
            <a:r>
              <a:rPr lang="en-US" sz="2400" dirty="0" smtClean="0"/>
              <a:t>Comparison shows that U &amp; V data are impacted up to a height of 1.1 km</a:t>
            </a:r>
          </a:p>
          <a:p>
            <a:r>
              <a:rPr lang="en-US" sz="2400" dirty="0" smtClean="0"/>
              <a:t>NCAR is applying processing techniques which will improve the Wind Profiler data.</a:t>
            </a:r>
          </a:p>
        </p:txBody>
      </p:sp>
      <p:cxnSp>
        <p:nvCxnSpPr>
          <p:cNvPr id="12" name="Straight Connector 11"/>
          <p:cNvCxnSpPr/>
          <p:nvPr/>
        </p:nvCxnSpPr>
        <p:spPr>
          <a:xfrm>
            <a:off x="2209800" y="2534656"/>
            <a:ext cx="43434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920233" y="2209800"/>
            <a:ext cx="1600200" cy="369332"/>
          </a:xfrm>
          <a:prstGeom prst="rect">
            <a:avLst/>
          </a:prstGeom>
          <a:solidFill>
            <a:schemeClr val="bg1"/>
          </a:solidFill>
        </p:spPr>
        <p:txBody>
          <a:bodyPr wrap="square" rtlCol="0">
            <a:spAutoFit/>
          </a:bodyPr>
          <a:lstStyle/>
          <a:p>
            <a:r>
              <a:rPr lang="en-US" dirty="0" smtClean="0"/>
              <a:t>Height (m AGL)</a:t>
            </a:r>
            <a:endParaRPr lang="en-US" dirty="0"/>
          </a:p>
        </p:txBody>
      </p:sp>
      <p:sp>
        <p:nvSpPr>
          <p:cNvPr id="10" name="TextBox 9"/>
          <p:cNvSpPr txBox="1"/>
          <p:nvPr/>
        </p:nvSpPr>
        <p:spPr>
          <a:xfrm>
            <a:off x="1503882" y="133290"/>
            <a:ext cx="5577580" cy="400110"/>
          </a:xfrm>
          <a:prstGeom prst="rect">
            <a:avLst/>
          </a:prstGeom>
          <a:solidFill>
            <a:schemeClr val="bg1"/>
          </a:solidFill>
        </p:spPr>
        <p:txBody>
          <a:bodyPr wrap="square" rtlCol="0">
            <a:spAutoFit/>
          </a:bodyPr>
          <a:lstStyle/>
          <a:p>
            <a:r>
              <a:rPr lang="en-US" sz="2000" dirty="0" smtClean="0"/>
              <a:t>  </a:t>
            </a:r>
            <a:r>
              <a:rPr lang="en-US" sz="2000" dirty="0" err="1" smtClean="0"/>
              <a:t>Lidar</a:t>
            </a:r>
            <a:r>
              <a:rPr lang="en-US" sz="2000" dirty="0" smtClean="0"/>
              <a:t> – 915 MHz Wind Profiler U and V Comparison</a:t>
            </a:r>
            <a:endParaRPr lang="en-US" sz="2000" dirty="0"/>
          </a:p>
        </p:txBody>
      </p:sp>
      <p:sp>
        <p:nvSpPr>
          <p:cNvPr id="16" name="TextBox 15"/>
          <p:cNvSpPr txBox="1"/>
          <p:nvPr/>
        </p:nvSpPr>
        <p:spPr>
          <a:xfrm>
            <a:off x="1509020" y="4215064"/>
            <a:ext cx="5572442" cy="369332"/>
          </a:xfrm>
          <a:prstGeom prst="rect">
            <a:avLst/>
          </a:prstGeom>
          <a:solidFill>
            <a:schemeClr val="bg1"/>
          </a:solidFill>
        </p:spPr>
        <p:txBody>
          <a:bodyPr wrap="square" rtlCol="0">
            <a:spAutoFit/>
          </a:bodyPr>
          <a:lstStyle/>
          <a:p>
            <a:r>
              <a:rPr lang="en-US" dirty="0"/>
              <a:t> </a:t>
            </a:r>
            <a:r>
              <a:rPr lang="en-US" dirty="0" smtClean="0"/>
              <a:t>      Wind speed Diff (LM 915 MHz–</a:t>
            </a:r>
            <a:r>
              <a:rPr lang="en-US" dirty="0" err="1" smtClean="0"/>
              <a:t>Lidar</a:t>
            </a:r>
            <a:r>
              <a:rPr lang="en-US" dirty="0" smtClean="0"/>
              <a:t>) (m/s) </a:t>
            </a:r>
            <a:endParaRPr lang="en-US" dirty="0"/>
          </a:p>
        </p:txBody>
      </p:sp>
    </p:spTree>
    <p:extLst>
      <p:ext uri="{BB962C8B-B14F-4D97-AF65-F5344CB8AC3E}">
        <p14:creationId xmlns:p14="http://schemas.microsoft.com/office/powerpoint/2010/main" val="1550185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2400" i="1" dirty="0">
                <a:solidFill>
                  <a:schemeClr val="bg1"/>
                </a:solidFill>
              </a:rPr>
              <a:t>Measurements of Marine Atmospheric Boundary Layer Dynamics using a </a:t>
            </a:r>
            <a:r>
              <a:rPr lang="en-US" sz="2400" i="1" dirty="0" smtClean="0">
                <a:solidFill>
                  <a:schemeClr val="bg1"/>
                </a:solidFill>
              </a:rPr>
              <a:t>Ship-based, Motion-stabilized</a:t>
            </a:r>
            <a:r>
              <a:rPr lang="en-US" sz="2400" i="1" dirty="0">
                <a:solidFill>
                  <a:schemeClr val="bg1"/>
                </a:solidFill>
              </a:rPr>
              <a:t>, Doppler </a:t>
            </a:r>
            <a:r>
              <a:rPr lang="en-US" sz="2400" i="1" dirty="0" err="1">
                <a:solidFill>
                  <a:schemeClr val="bg1"/>
                </a:solidFill>
              </a:rPr>
              <a:t>Lidar</a:t>
            </a:r>
            <a:r>
              <a:rPr lang="en-US" sz="2400" i="1" dirty="0">
                <a:solidFill>
                  <a:schemeClr val="bg1"/>
                </a:solidFill>
              </a:rPr>
              <a:t> during the Dynamics of the Madden Julian Oscillation </a:t>
            </a:r>
            <a:br>
              <a:rPr lang="en-US" sz="2400" i="1" dirty="0">
                <a:solidFill>
                  <a:schemeClr val="bg1"/>
                </a:solidFill>
              </a:rPr>
            </a:br>
            <a:r>
              <a:rPr lang="en-US" sz="2400" i="1" dirty="0">
                <a:solidFill>
                  <a:schemeClr val="bg1"/>
                </a:solidFill>
              </a:rPr>
              <a:t>(DYNAMO) Experiment</a:t>
            </a:r>
            <a:endParaRPr lang="en-US" sz="2400" dirty="0">
              <a:solidFill>
                <a:schemeClr val="bg1"/>
              </a:solidFill>
            </a:endParaRPr>
          </a:p>
        </p:txBody>
      </p:sp>
      <p:sp>
        <p:nvSpPr>
          <p:cNvPr id="4" name="Rectangle 3"/>
          <p:cNvSpPr/>
          <p:nvPr/>
        </p:nvSpPr>
        <p:spPr>
          <a:xfrm>
            <a:off x="2742501" y="1924820"/>
            <a:ext cx="5943600" cy="646331"/>
          </a:xfrm>
          <a:prstGeom prst="rect">
            <a:avLst/>
          </a:prstGeom>
        </p:spPr>
        <p:txBody>
          <a:bodyPr wrap="square">
            <a:spAutoFit/>
          </a:bodyPr>
          <a:lstStyle/>
          <a:p>
            <a:r>
              <a:rPr lang="en-US" b="1" i="1" dirty="0">
                <a:solidFill>
                  <a:schemeClr val="bg1"/>
                </a:solidFill>
              </a:rPr>
              <a:t>Wm. Alan </a:t>
            </a:r>
            <a:r>
              <a:rPr lang="en-US" b="1" i="1" dirty="0" smtClean="0">
                <a:solidFill>
                  <a:schemeClr val="bg1"/>
                </a:solidFill>
              </a:rPr>
              <a:t>Brewer,</a:t>
            </a:r>
            <a:r>
              <a:rPr lang="en-US" i="1" dirty="0" smtClean="0">
                <a:solidFill>
                  <a:schemeClr val="bg1"/>
                </a:solidFill>
              </a:rPr>
              <a:t>  Chris </a:t>
            </a:r>
            <a:r>
              <a:rPr lang="en-US" i="1" dirty="0" err="1" smtClean="0">
                <a:solidFill>
                  <a:schemeClr val="bg1"/>
                </a:solidFill>
              </a:rPr>
              <a:t>Fairall</a:t>
            </a:r>
            <a:r>
              <a:rPr lang="en-US" i="1" dirty="0" smtClean="0">
                <a:solidFill>
                  <a:schemeClr val="bg1"/>
                </a:solidFill>
              </a:rPr>
              <a:t>, R</a:t>
            </a:r>
            <a:r>
              <a:rPr lang="en-US" i="1" dirty="0">
                <a:solidFill>
                  <a:schemeClr val="bg1"/>
                </a:solidFill>
              </a:rPr>
              <a:t>. J. Alvarez II, A. </a:t>
            </a:r>
            <a:r>
              <a:rPr lang="en-US" i="1" dirty="0" err="1" smtClean="0">
                <a:solidFill>
                  <a:schemeClr val="bg1"/>
                </a:solidFill>
              </a:rPr>
              <a:t>Weickmann</a:t>
            </a:r>
            <a:r>
              <a:rPr lang="en-US" i="1" dirty="0">
                <a:solidFill>
                  <a:schemeClr val="bg1"/>
                </a:solidFill>
              </a:rPr>
              <a:t>, S. Sandberg, and M. Hardesty</a:t>
            </a:r>
            <a:endParaRPr lang="en-US" dirty="0">
              <a:solidFill>
                <a:schemeClr val="bg1"/>
              </a:solidFill>
            </a:endParaRPr>
          </a:p>
        </p:txBody>
      </p:sp>
      <p:sp>
        <p:nvSpPr>
          <p:cNvPr id="6" name="Rectangle 5"/>
          <p:cNvSpPr/>
          <p:nvPr/>
        </p:nvSpPr>
        <p:spPr>
          <a:xfrm>
            <a:off x="2819400" y="5525869"/>
            <a:ext cx="5943600" cy="923330"/>
          </a:xfrm>
          <a:prstGeom prst="rect">
            <a:avLst/>
          </a:prstGeom>
        </p:spPr>
        <p:txBody>
          <a:bodyPr wrap="square">
            <a:spAutoFit/>
          </a:bodyPr>
          <a:lstStyle/>
          <a:p>
            <a:pPr algn="r"/>
            <a:r>
              <a:rPr lang="en-US" b="1" i="1" dirty="0" smtClean="0">
                <a:solidFill>
                  <a:schemeClr val="bg1"/>
                </a:solidFill>
              </a:rPr>
              <a:t>Acknowledge : Bill </a:t>
            </a:r>
            <a:r>
              <a:rPr lang="en-US" b="1" i="1" dirty="0" smtClean="0">
                <a:solidFill>
                  <a:schemeClr val="bg1"/>
                </a:solidFill>
              </a:rPr>
              <a:t>Brown, Derek Coffman, </a:t>
            </a:r>
          </a:p>
          <a:p>
            <a:pPr algn="r"/>
            <a:r>
              <a:rPr lang="en-US" b="1" i="1" dirty="0" smtClean="0">
                <a:solidFill>
                  <a:schemeClr val="bg1"/>
                </a:solidFill>
              </a:rPr>
              <a:t>Langley Dewitt, </a:t>
            </a:r>
            <a:r>
              <a:rPr lang="en-US" b="1" i="1" dirty="0" smtClean="0">
                <a:solidFill>
                  <a:schemeClr val="bg1"/>
                </a:solidFill>
              </a:rPr>
              <a:t>and  </a:t>
            </a:r>
            <a:r>
              <a:rPr lang="en-US" b="1" i="1" dirty="0">
                <a:solidFill>
                  <a:schemeClr val="bg1"/>
                </a:solidFill>
              </a:rPr>
              <a:t>Simon de </a:t>
            </a:r>
            <a:r>
              <a:rPr lang="en-US" b="1" i="1" dirty="0" err="1" smtClean="0">
                <a:solidFill>
                  <a:schemeClr val="bg1"/>
                </a:solidFill>
              </a:rPr>
              <a:t>Szoeke</a:t>
            </a:r>
            <a:endParaRPr lang="en-US" b="1" i="1" dirty="0" smtClean="0">
              <a:solidFill>
                <a:schemeClr val="bg1"/>
              </a:solidFill>
            </a:endParaRPr>
          </a:p>
          <a:p>
            <a:pPr algn="r"/>
            <a:r>
              <a:rPr lang="en-US" b="1" i="1" dirty="0" smtClean="0">
                <a:solidFill>
                  <a:schemeClr val="bg1"/>
                </a:solidFill>
              </a:rPr>
              <a:t>Funding through NOAA climate and ONR</a:t>
            </a:r>
            <a:endParaRPr lang="en-US" dirty="0">
              <a:solidFill>
                <a:schemeClr val="bg1"/>
              </a:solidFill>
            </a:endParaRPr>
          </a:p>
        </p:txBody>
      </p:sp>
    </p:spTree>
    <p:extLst>
      <p:ext uri="{BB962C8B-B14F-4D97-AF65-F5344CB8AC3E}">
        <p14:creationId xmlns:p14="http://schemas.microsoft.com/office/powerpoint/2010/main" val="468944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57200" y="304800"/>
            <a:ext cx="8229600"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500" dirty="0" smtClean="0"/>
              <a:t>Comparison to Similarity Theory</a:t>
            </a:r>
            <a:endParaRPr lang="en-US" dirty="0"/>
          </a:p>
        </p:txBody>
      </p:sp>
    </p:spTree>
    <p:extLst>
      <p:ext uri="{BB962C8B-B14F-4D97-AF65-F5344CB8AC3E}">
        <p14:creationId xmlns:p14="http://schemas.microsoft.com/office/powerpoint/2010/main" val="851831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57200" y="304800"/>
            <a:ext cx="8229600" cy="914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500" dirty="0" smtClean="0"/>
              <a:t>Winds in the lower 100m are used to compare to those predicted from similarity theory</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976071112"/>
              </p:ext>
            </p:extLst>
          </p:nvPr>
        </p:nvGraphicFramePr>
        <p:xfrm>
          <a:off x="381000" y="1676400"/>
          <a:ext cx="4114800" cy="838200"/>
        </p:xfrm>
        <a:graphic>
          <a:graphicData uri="http://schemas.openxmlformats.org/presentationml/2006/ole">
            <mc:AlternateContent xmlns:mc="http://schemas.openxmlformats.org/markup-compatibility/2006">
              <mc:Choice xmlns:v="urn:schemas-microsoft-com:vml" Requires="v">
                <p:oleObj spid="_x0000_s3112" name="Equation" r:id="rId5" imgW="2057400" imgH="419040" progId="Equation.3">
                  <p:embed/>
                </p:oleObj>
              </mc:Choice>
              <mc:Fallback>
                <p:oleObj name="Equation" r:id="rId5" imgW="2057400" imgH="419040" progId="Equation.3">
                  <p:embed/>
                  <p:pic>
                    <p:nvPicPr>
                      <p:cNvPr id="0" name=""/>
                      <p:cNvPicPr>
                        <a:picLocks noChangeAspect="1" noChangeArrowheads="1"/>
                      </p:cNvPicPr>
                      <p:nvPr/>
                    </p:nvPicPr>
                    <p:blipFill>
                      <a:blip r:embed="rId6"/>
                      <a:srcRect/>
                      <a:stretch>
                        <a:fillRect/>
                      </a:stretch>
                    </p:blipFill>
                    <p:spPr bwMode="auto">
                      <a:xfrm>
                        <a:off x="381000" y="1676400"/>
                        <a:ext cx="4114800" cy="838200"/>
                      </a:xfrm>
                      <a:prstGeom prst="rect">
                        <a:avLst/>
                      </a:prstGeom>
                      <a:noFill/>
                    </p:spPr>
                  </p:pic>
                </p:oleObj>
              </mc:Fallback>
            </mc:AlternateContent>
          </a:graphicData>
        </a:graphic>
      </p:graphicFrame>
      <p:sp>
        <p:nvSpPr>
          <p:cNvPr id="7" name="TextBox 6"/>
          <p:cNvSpPr txBox="1"/>
          <p:nvPr/>
        </p:nvSpPr>
        <p:spPr>
          <a:xfrm>
            <a:off x="457200" y="2644676"/>
            <a:ext cx="4114800" cy="3416320"/>
          </a:xfrm>
          <a:prstGeom prst="rect">
            <a:avLst/>
          </a:prstGeom>
          <a:noFill/>
        </p:spPr>
        <p:txBody>
          <a:bodyPr wrap="square" rtlCol="0">
            <a:spAutoFit/>
          </a:bodyPr>
          <a:lstStyle/>
          <a:p>
            <a:r>
              <a:rPr lang="en-US" dirty="0"/>
              <a:t>u</a:t>
            </a:r>
            <a:r>
              <a:rPr lang="en-US" baseline="-25000" dirty="0" smtClean="0"/>
              <a:t>*</a:t>
            </a:r>
            <a:r>
              <a:rPr lang="en-US" dirty="0" smtClean="0"/>
              <a:t>=</a:t>
            </a:r>
            <a:r>
              <a:rPr lang="en-US" dirty="0"/>
              <a:t>friction velocity, L</a:t>
            </a:r>
            <a:r>
              <a:rPr lang="en-US" dirty="0" smtClean="0"/>
              <a:t>= </a:t>
            </a:r>
            <a:r>
              <a:rPr lang="en-US" dirty="0" err="1" smtClean="0"/>
              <a:t>Monin</a:t>
            </a:r>
            <a:r>
              <a:rPr lang="en-US" dirty="0"/>
              <a:t> </a:t>
            </a:r>
            <a:r>
              <a:rPr lang="en-US" dirty="0" err="1" smtClean="0"/>
              <a:t>Obukhov</a:t>
            </a:r>
            <a:r>
              <a:rPr lang="en-US" dirty="0" smtClean="0"/>
              <a:t> </a:t>
            </a:r>
            <a:r>
              <a:rPr lang="en-US" dirty="0" smtClean="0"/>
              <a:t>length, </a:t>
            </a:r>
            <a:r>
              <a:rPr lang="en-US" dirty="0" err="1" smtClean="0"/>
              <a:t>z</a:t>
            </a:r>
            <a:r>
              <a:rPr lang="en-US" baseline="-25000" dirty="0" err="1" smtClean="0"/>
              <a:t>o</a:t>
            </a:r>
            <a:r>
              <a:rPr lang="en-US" dirty="0" smtClean="0"/>
              <a:t>=roughness: all 3 </a:t>
            </a:r>
            <a:r>
              <a:rPr lang="en-US" dirty="0"/>
              <a:t>computed using COARE30 bulk flux </a:t>
            </a:r>
            <a:r>
              <a:rPr lang="en-US" dirty="0" smtClean="0"/>
              <a:t>algorithm.</a:t>
            </a:r>
          </a:p>
          <a:p>
            <a:endParaRPr lang="en-US" dirty="0" smtClean="0"/>
          </a:p>
          <a:p>
            <a:r>
              <a:rPr lang="en-US" dirty="0" smtClean="0"/>
              <a:t>Z=height above the surface</a:t>
            </a:r>
            <a:endParaRPr lang="en-US" dirty="0"/>
          </a:p>
          <a:p>
            <a:endParaRPr lang="en-US" dirty="0" smtClean="0"/>
          </a:p>
          <a:p>
            <a:r>
              <a:rPr lang="en-US" dirty="0" smtClean="0"/>
              <a:t>      = </a:t>
            </a:r>
            <a:r>
              <a:rPr lang="en-US" dirty="0"/>
              <a:t>MO dimensionless profile function (also from COARE30)</a:t>
            </a:r>
          </a:p>
          <a:p>
            <a:endParaRPr lang="en-US" dirty="0" smtClean="0"/>
          </a:p>
          <a:p>
            <a:r>
              <a:rPr lang="en-US" dirty="0" smtClean="0"/>
              <a:t>The sonic is at 18 m height; wind values were computed at 15, 30, 75, and 100 m to correspond to </a:t>
            </a:r>
            <a:r>
              <a:rPr lang="en-US" dirty="0" err="1" smtClean="0"/>
              <a:t>lidar</a:t>
            </a:r>
            <a:r>
              <a:rPr lang="en-US" dirty="0" smtClean="0"/>
              <a:t> wind height bins</a:t>
            </a:r>
            <a:endParaRPr lang="en-US" dirty="0"/>
          </a:p>
        </p:txBody>
      </p:sp>
      <p:pic>
        <p:nvPicPr>
          <p:cNvPr id="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1292" y="1828800"/>
            <a:ext cx="4236508" cy="3177381"/>
          </a:xfrm>
          <a:prstGeom prst="rect">
            <a:avLst/>
          </a:prstGeom>
        </p:spPr>
      </p:pic>
      <p:sp>
        <p:nvSpPr>
          <p:cNvPr id="9" name="TextBox 8"/>
          <p:cNvSpPr txBox="1"/>
          <p:nvPr/>
        </p:nvSpPr>
        <p:spPr>
          <a:xfrm>
            <a:off x="4800600" y="5334000"/>
            <a:ext cx="4114800" cy="1323439"/>
          </a:xfrm>
          <a:prstGeom prst="rect">
            <a:avLst/>
          </a:prstGeom>
          <a:noFill/>
        </p:spPr>
        <p:txBody>
          <a:bodyPr wrap="square" rtlCol="0">
            <a:spAutoFit/>
          </a:bodyPr>
          <a:lstStyle/>
          <a:p>
            <a:r>
              <a:rPr lang="en-US" sz="1600" dirty="0" err="1" smtClean="0"/>
              <a:t>Revelle</a:t>
            </a:r>
            <a:r>
              <a:rPr lang="en-US" sz="1600" dirty="0" smtClean="0"/>
              <a:t> at sea.  Sonic anemometer is on the </a:t>
            </a:r>
            <a:r>
              <a:rPr lang="en-US" sz="1600" dirty="0" err="1" smtClean="0"/>
              <a:t>jackstaff</a:t>
            </a:r>
            <a:r>
              <a:rPr lang="en-US" sz="1600" dirty="0" smtClean="0"/>
              <a:t> on the bow.  </a:t>
            </a:r>
            <a:r>
              <a:rPr lang="en-US" sz="1600" dirty="0" err="1" smtClean="0"/>
              <a:t>Lidar</a:t>
            </a:r>
            <a:r>
              <a:rPr lang="en-US" sz="1600" dirty="0" smtClean="0"/>
              <a:t> is in a container on the forward second deck of the </a:t>
            </a:r>
            <a:r>
              <a:rPr lang="en-US" sz="1600" smtClean="0"/>
              <a:t>ship.  </a:t>
            </a:r>
            <a:r>
              <a:rPr lang="en-US" sz="1600" dirty="0" smtClean="0"/>
              <a:t>Sonic wind speeds were corrected for flow distortion by the ship’s structure.</a:t>
            </a:r>
            <a:endParaRPr lang="en-US" sz="1600" dirty="0"/>
          </a:p>
        </p:txBody>
      </p:sp>
      <p:graphicFrame>
        <p:nvGraphicFramePr>
          <p:cNvPr id="10" name="Object 9"/>
          <p:cNvGraphicFramePr>
            <a:graphicFrameLocks noChangeAspect="1"/>
          </p:cNvGraphicFramePr>
          <p:nvPr>
            <p:extLst>
              <p:ext uri="{D42A27DB-BD31-4B8C-83A1-F6EECF244321}">
                <p14:modId xmlns:p14="http://schemas.microsoft.com/office/powerpoint/2010/main" val="2219969826"/>
              </p:ext>
            </p:extLst>
          </p:nvPr>
        </p:nvGraphicFramePr>
        <p:xfrm>
          <a:off x="497306" y="4307304"/>
          <a:ext cx="352926" cy="352926"/>
        </p:xfrm>
        <a:graphic>
          <a:graphicData uri="http://schemas.openxmlformats.org/presentationml/2006/ole">
            <mc:AlternateContent xmlns:mc="http://schemas.openxmlformats.org/markup-compatibility/2006">
              <mc:Choice xmlns:v="urn:schemas-microsoft-com:vml" Requires="v">
                <p:oleObj spid="_x0000_s3113" name="Equation" r:id="rId8" imgW="228600" imgH="228600" progId="Equation.3">
                  <p:embed/>
                </p:oleObj>
              </mc:Choice>
              <mc:Fallback>
                <p:oleObj name="Equation" r:id="rId8" imgW="228600" imgH="228600" progId="Equation.3">
                  <p:embed/>
                  <p:pic>
                    <p:nvPicPr>
                      <p:cNvPr id="0" name=""/>
                      <p:cNvPicPr/>
                      <p:nvPr/>
                    </p:nvPicPr>
                    <p:blipFill>
                      <a:blip r:embed="rId9"/>
                      <a:stretch>
                        <a:fillRect/>
                      </a:stretch>
                    </p:blipFill>
                    <p:spPr>
                      <a:xfrm>
                        <a:off x="497306" y="4307304"/>
                        <a:ext cx="352926" cy="352926"/>
                      </a:xfrm>
                      <a:prstGeom prst="rect">
                        <a:avLst/>
                      </a:prstGeom>
                    </p:spPr>
                  </p:pic>
                </p:oleObj>
              </mc:Fallback>
            </mc:AlternateContent>
          </a:graphicData>
        </a:graphic>
      </p:graphicFrame>
    </p:spTree>
    <p:extLst>
      <p:ext uri="{BB962C8B-B14F-4D97-AF65-F5344CB8AC3E}">
        <p14:creationId xmlns:p14="http://schemas.microsoft.com/office/powerpoint/2010/main" val="1738461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43" t="3148" r="7808" b="6435"/>
          <a:stretch/>
        </p:blipFill>
        <p:spPr bwMode="auto">
          <a:xfrm>
            <a:off x="742950" y="657225"/>
            <a:ext cx="7467600"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98482" y="152400"/>
            <a:ext cx="8229600" cy="4095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Compare surface winds to </a:t>
            </a:r>
            <a:r>
              <a:rPr lang="en-US" sz="2400" dirty="0" err="1" smtClean="0"/>
              <a:t>Lidar</a:t>
            </a:r>
            <a:r>
              <a:rPr lang="en-US" sz="2400" dirty="0" smtClean="0"/>
              <a:t> winds at 30m,75m,100m</a:t>
            </a:r>
            <a:endParaRPr lang="en-US" sz="2400" dirty="0"/>
          </a:p>
        </p:txBody>
      </p:sp>
      <p:sp>
        <p:nvSpPr>
          <p:cNvPr id="7" name="Content Placeholder 2"/>
          <p:cNvSpPr txBox="1">
            <a:spLocks/>
          </p:cNvSpPr>
          <p:nvPr/>
        </p:nvSpPr>
        <p:spPr>
          <a:xfrm>
            <a:off x="1219200" y="990600"/>
            <a:ext cx="2133600" cy="419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surface (15m)</a:t>
            </a:r>
          </a:p>
          <a:p>
            <a:pPr marL="0" indent="0">
              <a:buFont typeface="Arial" pitchFamily="34" charset="0"/>
              <a:buNone/>
            </a:pPr>
            <a:r>
              <a:rPr lang="en-US" sz="2400" dirty="0" smtClean="0"/>
              <a:t>m = 1.00</a:t>
            </a:r>
            <a:endParaRPr lang="en-US" sz="2400" dirty="0"/>
          </a:p>
        </p:txBody>
      </p:sp>
      <p:sp>
        <p:nvSpPr>
          <p:cNvPr id="8" name="Content Placeholder 2"/>
          <p:cNvSpPr txBox="1">
            <a:spLocks/>
          </p:cNvSpPr>
          <p:nvPr/>
        </p:nvSpPr>
        <p:spPr>
          <a:xfrm>
            <a:off x="5105400" y="990600"/>
            <a:ext cx="2133600" cy="419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30m</a:t>
            </a:r>
          </a:p>
          <a:p>
            <a:pPr marL="0" indent="0">
              <a:buFont typeface="Arial" pitchFamily="34" charset="0"/>
              <a:buNone/>
            </a:pPr>
            <a:r>
              <a:rPr lang="en-US" sz="2400" dirty="0" smtClean="0"/>
              <a:t>m = 1.04</a:t>
            </a:r>
            <a:endParaRPr lang="en-US" sz="2400" dirty="0"/>
          </a:p>
        </p:txBody>
      </p:sp>
      <p:sp>
        <p:nvSpPr>
          <p:cNvPr id="9" name="Content Placeholder 2"/>
          <p:cNvSpPr txBox="1">
            <a:spLocks/>
          </p:cNvSpPr>
          <p:nvPr/>
        </p:nvSpPr>
        <p:spPr>
          <a:xfrm>
            <a:off x="1219200" y="4267200"/>
            <a:ext cx="2133600" cy="419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75m</a:t>
            </a:r>
          </a:p>
          <a:p>
            <a:pPr marL="0" indent="0">
              <a:buFont typeface="Arial" pitchFamily="34" charset="0"/>
              <a:buNone/>
            </a:pPr>
            <a:r>
              <a:rPr lang="en-US" sz="2400" dirty="0" smtClean="0"/>
              <a:t>m = 1.07</a:t>
            </a:r>
            <a:endParaRPr lang="en-US" sz="2400" dirty="0"/>
          </a:p>
        </p:txBody>
      </p:sp>
      <p:sp>
        <p:nvSpPr>
          <p:cNvPr id="10" name="Content Placeholder 2"/>
          <p:cNvSpPr txBox="1">
            <a:spLocks/>
          </p:cNvSpPr>
          <p:nvPr/>
        </p:nvSpPr>
        <p:spPr>
          <a:xfrm>
            <a:off x="5114925" y="4267200"/>
            <a:ext cx="2133600" cy="419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100m</a:t>
            </a:r>
          </a:p>
          <a:p>
            <a:pPr marL="0" indent="0">
              <a:buFont typeface="Arial" pitchFamily="34" charset="0"/>
              <a:buNone/>
            </a:pPr>
            <a:r>
              <a:rPr lang="en-US" sz="2400" dirty="0" smtClean="0"/>
              <a:t>m = 1.08</a:t>
            </a:r>
            <a:endParaRPr lang="en-US" sz="2400" dirty="0"/>
          </a:p>
        </p:txBody>
      </p:sp>
    </p:spTree>
    <p:extLst>
      <p:ext uri="{BB962C8B-B14F-4D97-AF65-F5344CB8AC3E}">
        <p14:creationId xmlns:p14="http://schemas.microsoft.com/office/powerpoint/2010/main" val="3138638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692" t="4302" r="7800" b="6606"/>
          <a:stretch/>
        </p:blipFill>
        <p:spPr bwMode="auto">
          <a:xfrm>
            <a:off x="704850" y="438150"/>
            <a:ext cx="753427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609600" y="0"/>
            <a:ext cx="8229600" cy="4095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Compare similarity winds to </a:t>
            </a:r>
            <a:r>
              <a:rPr lang="en-US" sz="2400" dirty="0" err="1" smtClean="0"/>
              <a:t>Lidar</a:t>
            </a:r>
            <a:r>
              <a:rPr lang="en-US" sz="2400" dirty="0" smtClean="0"/>
              <a:t> winds at 30m,75m,100m</a:t>
            </a:r>
            <a:endParaRPr lang="en-US" sz="2400" dirty="0"/>
          </a:p>
        </p:txBody>
      </p:sp>
      <p:sp>
        <p:nvSpPr>
          <p:cNvPr id="7" name="Content Placeholder 2"/>
          <p:cNvSpPr txBox="1">
            <a:spLocks/>
          </p:cNvSpPr>
          <p:nvPr/>
        </p:nvSpPr>
        <p:spPr>
          <a:xfrm rot="16200000">
            <a:off x="-2689678" y="3276599"/>
            <a:ext cx="6143629" cy="4095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Residual Wind Speed: surface – (</a:t>
            </a:r>
            <a:r>
              <a:rPr lang="en-US" sz="2400" dirty="0" err="1" smtClean="0"/>
              <a:t>lidar</a:t>
            </a:r>
            <a:r>
              <a:rPr lang="en-US" sz="2400" dirty="0" smtClean="0"/>
              <a:t> or theory)</a:t>
            </a:r>
            <a:endParaRPr lang="en-US" sz="2400" dirty="0"/>
          </a:p>
        </p:txBody>
      </p:sp>
      <p:sp>
        <p:nvSpPr>
          <p:cNvPr id="8" name="Content Placeholder 2"/>
          <p:cNvSpPr txBox="1">
            <a:spLocks/>
          </p:cNvSpPr>
          <p:nvPr/>
        </p:nvSpPr>
        <p:spPr>
          <a:xfrm>
            <a:off x="2579695" y="6448425"/>
            <a:ext cx="3990974" cy="4095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Surface (15m)  Wind Speed</a:t>
            </a:r>
            <a:endParaRPr lang="en-US" sz="2400" dirty="0"/>
          </a:p>
        </p:txBody>
      </p:sp>
    </p:spTree>
    <p:extLst>
      <p:ext uri="{BB962C8B-B14F-4D97-AF65-F5344CB8AC3E}">
        <p14:creationId xmlns:p14="http://schemas.microsoft.com/office/powerpoint/2010/main" val="3009173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2"/>
          <p:cNvSpPr txBox="1">
            <a:spLocks/>
          </p:cNvSpPr>
          <p:nvPr/>
        </p:nvSpPr>
        <p:spPr>
          <a:xfrm>
            <a:off x="127000" y="609600"/>
            <a:ext cx="85344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smtClean="0">
                <a:solidFill>
                  <a:schemeClr val="bg1"/>
                </a:solidFill>
              </a:rPr>
              <a:t>HRDL Turbulence Measurements </a:t>
            </a:r>
          </a:p>
          <a:p>
            <a:pPr marL="0" indent="0">
              <a:buNone/>
            </a:pPr>
            <a:endParaRPr lang="en-US" sz="3600" dirty="0">
              <a:solidFill>
                <a:schemeClr val="bg1"/>
              </a:solidFill>
            </a:endParaRPr>
          </a:p>
        </p:txBody>
      </p:sp>
    </p:spTree>
    <p:extLst>
      <p:ext uri="{BB962C8B-B14F-4D97-AF65-F5344CB8AC3E}">
        <p14:creationId xmlns:p14="http://schemas.microsoft.com/office/powerpoint/2010/main" val="1212688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67" r="1538" b="50000"/>
          <a:stretch/>
        </p:blipFill>
        <p:spPr bwMode="auto">
          <a:xfrm>
            <a:off x="0" y="1295401"/>
            <a:ext cx="9144000" cy="369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1"/>
          <p:cNvSpPr txBox="1">
            <a:spLocks noChangeArrowheads="1"/>
          </p:cNvSpPr>
          <p:nvPr/>
        </p:nvSpPr>
        <p:spPr bwMode="auto">
          <a:xfrm>
            <a:off x="990600" y="5334000"/>
            <a:ext cx="7696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itchFamily="34" charset="0"/>
              <a:buChar char="•"/>
            </a:pPr>
            <a:r>
              <a:rPr lang="en-US" sz="2400" dirty="0"/>
              <a:t>Form profiles of vertical velocity </a:t>
            </a:r>
            <a:r>
              <a:rPr lang="en-US" sz="2400" dirty="0" smtClean="0"/>
              <a:t>variance and </a:t>
            </a:r>
            <a:r>
              <a:rPr lang="en-US" sz="2400" dirty="0" err="1" smtClean="0"/>
              <a:t>skewness</a:t>
            </a:r>
            <a:endParaRPr lang="en-US" sz="2400" dirty="0" smtClean="0"/>
          </a:p>
          <a:p>
            <a:pPr marL="342900" indent="-342900">
              <a:buFont typeface="Arial" pitchFamily="34" charset="0"/>
              <a:buChar char="•"/>
            </a:pPr>
            <a:r>
              <a:rPr lang="en-US" sz="2400" dirty="0" smtClean="0"/>
              <a:t>Interpolate from minimum height to 15m using ship based  Sonic Measurements (w’</a:t>
            </a:r>
            <a:r>
              <a:rPr lang="en-US" sz="2400" baseline="30000" dirty="0" smtClean="0"/>
              <a:t>2</a:t>
            </a:r>
            <a:r>
              <a:rPr lang="en-US" sz="2400" dirty="0" smtClean="0"/>
              <a:t>)</a:t>
            </a:r>
          </a:p>
          <a:p>
            <a:endParaRPr lang="en-US" sz="2400" dirty="0"/>
          </a:p>
        </p:txBody>
      </p:sp>
      <p:sp>
        <p:nvSpPr>
          <p:cNvPr id="8" name="Rectangle 49"/>
          <p:cNvSpPr>
            <a:spLocks noChangeArrowheads="1"/>
          </p:cNvSpPr>
          <p:nvPr/>
        </p:nvSpPr>
        <p:spPr bwMode="auto">
          <a:xfrm>
            <a:off x="304800" y="152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dirty="0" smtClean="0"/>
              <a:t>Vertical </a:t>
            </a:r>
            <a:r>
              <a:rPr lang="en-US" sz="2800" dirty="0"/>
              <a:t>Velocities : </a:t>
            </a:r>
            <a:r>
              <a:rPr lang="en-US" sz="2800" dirty="0" smtClean="0"/>
              <a:t>Temporal variability</a:t>
            </a:r>
            <a:endParaRPr lang="en-US" sz="2800" dirty="0"/>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908" t="92534" r="46183" b="3733"/>
          <a:stretch/>
        </p:blipFill>
        <p:spPr bwMode="auto">
          <a:xfrm>
            <a:off x="2207794" y="4680290"/>
            <a:ext cx="2713122" cy="28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754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endParaRPr lang="en-US"/>
          </a:p>
        </p:txBody>
      </p:sp>
      <p:sp>
        <p:nvSpPr>
          <p:cNvPr id="5" name="Text Box 31"/>
          <p:cNvSpPr txBox="1">
            <a:spLocks noChangeArrowheads="1"/>
          </p:cNvSpPr>
          <p:nvPr/>
        </p:nvSpPr>
        <p:spPr bwMode="auto">
          <a:xfrm>
            <a:off x="1219200" y="5724525"/>
            <a:ext cx="5943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t>One minute to form horizontal variance profiles, cover from the sea surface though cloud base. Samples scales of 30m – 6km.</a:t>
            </a:r>
          </a:p>
        </p:txBody>
      </p:sp>
      <p:sp>
        <p:nvSpPr>
          <p:cNvPr id="6" name="Rectangle 49"/>
          <p:cNvSpPr>
            <a:spLocks noChangeArrowheads="1"/>
          </p:cNvSpPr>
          <p:nvPr/>
        </p:nvSpPr>
        <p:spPr bwMode="auto">
          <a:xfrm>
            <a:off x="304800" y="152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dirty="0"/>
              <a:t>Horizontal Velocities : Spatial variability</a:t>
            </a:r>
          </a:p>
        </p:txBody>
      </p:sp>
      <p:grpSp>
        <p:nvGrpSpPr>
          <p:cNvPr id="7" name="Group 95"/>
          <p:cNvGrpSpPr>
            <a:grpSpLocks/>
          </p:cNvGrpSpPr>
          <p:nvPr/>
        </p:nvGrpSpPr>
        <p:grpSpPr bwMode="auto">
          <a:xfrm>
            <a:off x="-22225" y="1519238"/>
            <a:ext cx="6194425" cy="4005262"/>
            <a:chOff x="48" y="957"/>
            <a:chExt cx="3902" cy="2523"/>
          </a:xfrm>
        </p:grpSpPr>
        <p:grpSp>
          <p:nvGrpSpPr>
            <p:cNvPr id="8" name="Group 96"/>
            <p:cNvGrpSpPr>
              <a:grpSpLocks noChangeAspect="1"/>
            </p:cNvGrpSpPr>
            <p:nvPr/>
          </p:nvGrpSpPr>
          <p:grpSpPr bwMode="auto">
            <a:xfrm>
              <a:off x="96" y="1068"/>
              <a:ext cx="3696" cy="2154"/>
              <a:chOff x="-579" y="0"/>
              <a:chExt cx="6918" cy="4032"/>
            </a:xfrm>
          </p:grpSpPr>
          <p:pic>
            <p:nvPicPr>
              <p:cNvPr id="19" name="Picture 97"/>
              <p:cNvPicPr>
                <a:picLocks noChangeAspect="1" noChangeArrowheads="1"/>
              </p:cNvPicPr>
              <p:nvPr/>
            </p:nvPicPr>
            <p:blipFill>
              <a:blip r:embed="rId4">
                <a:extLst>
                  <a:ext uri="{28A0092B-C50C-407E-A947-70E740481C1C}">
                    <a14:useLocalDpi xmlns:a14="http://schemas.microsoft.com/office/drawing/2010/main" val="0"/>
                  </a:ext>
                </a:extLst>
              </a:blip>
              <a:srcRect t="2507" b="53166"/>
              <a:stretch>
                <a:fillRect/>
              </a:stretch>
            </p:blipFill>
            <p:spPr bwMode="auto">
              <a:xfrm>
                <a:off x="-579" y="0"/>
                <a:ext cx="6918" cy="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8"/>
              <p:cNvPicPr>
                <a:picLocks noChangeAspect="1" noChangeArrowheads="1"/>
              </p:cNvPicPr>
              <p:nvPr/>
            </p:nvPicPr>
            <p:blipFill>
              <a:blip r:embed="rId5">
                <a:extLst>
                  <a:ext uri="{28A0092B-C50C-407E-A947-70E740481C1C}">
                    <a14:useLocalDpi xmlns:a14="http://schemas.microsoft.com/office/drawing/2010/main" val="0"/>
                  </a:ext>
                </a:extLst>
              </a:blip>
              <a:srcRect r="43" b="55276"/>
              <a:stretch>
                <a:fillRect/>
              </a:stretch>
            </p:blipFill>
            <p:spPr bwMode="auto">
              <a:xfrm>
                <a:off x="-576" y="1998"/>
                <a:ext cx="6915" cy="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99"/>
            <p:cNvSpPr>
              <a:spLocks noChangeArrowheads="1"/>
            </p:cNvSpPr>
            <p:nvPr/>
          </p:nvSpPr>
          <p:spPr bwMode="auto">
            <a:xfrm rot="16200000">
              <a:off x="-1000" y="2093"/>
              <a:ext cx="2384" cy="24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r>
                <a:rPr lang="en-US" b="1" dirty="0"/>
                <a:t>          </a:t>
              </a:r>
              <a:r>
                <a:rPr lang="en-US" b="1" dirty="0" smtClean="0"/>
                <a:t> </a:t>
              </a:r>
              <a:r>
                <a:rPr lang="en-US" sz="1400" b="1" dirty="0" smtClean="0"/>
                <a:t>Height </a:t>
              </a:r>
              <a:r>
                <a:rPr lang="en-US" sz="1400" b="1" dirty="0"/>
                <a:t>(km)      </a:t>
              </a:r>
              <a:r>
                <a:rPr lang="en-US" sz="1400" b="1" dirty="0" smtClean="0"/>
                <a:t>                  </a:t>
              </a:r>
              <a:r>
                <a:rPr lang="en-US" sz="1400" b="1" dirty="0"/>
                <a:t>Height (km)</a:t>
              </a:r>
              <a:endParaRPr lang="en-US" sz="1000" b="1" dirty="0"/>
            </a:p>
          </p:txBody>
        </p:sp>
        <p:sp>
          <p:nvSpPr>
            <p:cNvPr id="10" name="Rectangle 100"/>
            <p:cNvSpPr>
              <a:spLocks noChangeArrowheads="1"/>
            </p:cNvSpPr>
            <p:nvPr/>
          </p:nvSpPr>
          <p:spPr bwMode="auto">
            <a:xfrm>
              <a:off x="94" y="2034"/>
              <a:ext cx="3683" cy="21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r>
                <a:rPr lang="en-US" b="1" dirty="0"/>
                <a:t>   </a:t>
              </a:r>
              <a:r>
                <a:rPr lang="en-US" b="1" dirty="0" smtClean="0"/>
                <a:t> 0            </a:t>
              </a:r>
              <a:r>
                <a:rPr lang="en-US" b="1" dirty="0"/>
                <a:t>1           2            3           4            5           6</a:t>
              </a:r>
            </a:p>
          </p:txBody>
        </p:sp>
        <p:sp>
          <p:nvSpPr>
            <p:cNvPr id="11" name="Rectangle 101"/>
            <p:cNvSpPr>
              <a:spLocks noChangeArrowheads="1"/>
            </p:cNvSpPr>
            <p:nvPr/>
          </p:nvSpPr>
          <p:spPr bwMode="auto">
            <a:xfrm>
              <a:off x="69" y="3090"/>
              <a:ext cx="3723" cy="38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r>
                <a:rPr lang="en-US" b="1" dirty="0"/>
                <a:t>   </a:t>
              </a:r>
              <a:r>
                <a:rPr lang="en-US" b="1" dirty="0" smtClean="0"/>
                <a:t>   0            </a:t>
              </a:r>
              <a:r>
                <a:rPr lang="en-US" b="1" dirty="0"/>
                <a:t>1           2            3           4            5           6</a:t>
              </a:r>
            </a:p>
            <a:p>
              <a:pPr marL="342900" indent="-342900"/>
              <a:r>
                <a:rPr lang="en-US" b="1" dirty="0"/>
                <a:t>                                       </a:t>
              </a:r>
              <a:r>
                <a:rPr lang="en-US" b="1" dirty="0" smtClean="0"/>
                <a:t>       Range </a:t>
              </a:r>
              <a:r>
                <a:rPr lang="en-US" b="1" dirty="0"/>
                <a:t>(km)</a:t>
              </a:r>
            </a:p>
          </p:txBody>
        </p:sp>
        <p:sp>
          <p:nvSpPr>
            <p:cNvPr id="12" name="Rectangle 102"/>
            <p:cNvSpPr>
              <a:spLocks noChangeArrowheads="1"/>
            </p:cNvSpPr>
            <p:nvPr/>
          </p:nvSpPr>
          <p:spPr bwMode="auto">
            <a:xfrm>
              <a:off x="66" y="960"/>
              <a:ext cx="3713" cy="21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r>
                <a:rPr lang="en-US" b="1"/>
                <a:t>   			Horizontal Velocity (ms</a:t>
              </a:r>
              <a:r>
                <a:rPr lang="en-US" b="1" baseline="30000"/>
                <a:t>-1</a:t>
              </a:r>
              <a:r>
                <a:rPr lang="en-US" b="1"/>
                <a:t>)</a:t>
              </a:r>
            </a:p>
          </p:txBody>
        </p:sp>
        <p:sp>
          <p:nvSpPr>
            <p:cNvPr id="13" name="Rectangle 103"/>
            <p:cNvSpPr>
              <a:spLocks noChangeArrowheads="1"/>
            </p:cNvSpPr>
            <p:nvPr/>
          </p:nvSpPr>
          <p:spPr bwMode="auto">
            <a:xfrm>
              <a:off x="64" y="1104"/>
              <a:ext cx="288" cy="1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r>
                <a:rPr lang="en-US" sz="1400" b="1"/>
                <a:t>1.5</a:t>
              </a:r>
            </a:p>
          </p:txBody>
        </p:sp>
        <p:sp>
          <p:nvSpPr>
            <p:cNvPr id="14" name="Rectangle 104"/>
            <p:cNvSpPr>
              <a:spLocks noChangeArrowheads="1"/>
            </p:cNvSpPr>
            <p:nvPr/>
          </p:nvSpPr>
          <p:spPr bwMode="auto">
            <a:xfrm>
              <a:off x="48" y="2184"/>
              <a:ext cx="288" cy="1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r>
                <a:rPr lang="en-US" sz="1400" b="1"/>
                <a:t>1.5</a:t>
              </a:r>
            </a:p>
          </p:txBody>
        </p:sp>
        <p:sp>
          <p:nvSpPr>
            <p:cNvPr id="15" name="Rectangle 105"/>
            <p:cNvSpPr>
              <a:spLocks noChangeArrowheads="1"/>
            </p:cNvSpPr>
            <p:nvPr/>
          </p:nvSpPr>
          <p:spPr bwMode="auto">
            <a:xfrm>
              <a:off x="144" y="1920"/>
              <a:ext cx="144" cy="14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r>
                <a:rPr lang="en-US" sz="1400" b="1"/>
                <a:t>0</a:t>
              </a:r>
            </a:p>
          </p:txBody>
        </p:sp>
        <p:sp>
          <p:nvSpPr>
            <p:cNvPr id="16" name="Rectangle 106"/>
            <p:cNvSpPr>
              <a:spLocks noChangeArrowheads="1"/>
            </p:cNvSpPr>
            <p:nvPr/>
          </p:nvSpPr>
          <p:spPr bwMode="auto">
            <a:xfrm>
              <a:off x="144" y="3024"/>
              <a:ext cx="144" cy="14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r>
                <a:rPr lang="en-US" sz="1400" b="1"/>
                <a:t>0</a:t>
              </a:r>
            </a:p>
          </p:txBody>
        </p:sp>
        <p:sp>
          <p:nvSpPr>
            <p:cNvPr id="17" name="Rectangle 107"/>
            <p:cNvSpPr>
              <a:spLocks noChangeArrowheads="1"/>
            </p:cNvSpPr>
            <p:nvPr/>
          </p:nvSpPr>
          <p:spPr bwMode="auto">
            <a:xfrm>
              <a:off x="3792" y="957"/>
              <a:ext cx="158" cy="2523"/>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endParaRPr lang="en-US" sz="1400" b="1"/>
            </a:p>
            <a:p>
              <a:pPr marL="342900" indent="-342900"/>
              <a:endParaRPr lang="en-US" sz="1400" b="1"/>
            </a:p>
          </p:txBody>
        </p:sp>
        <p:sp>
          <p:nvSpPr>
            <p:cNvPr id="18" name="Rectangle 108"/>
            <p:cNvSpPr>
              <a:spLocks noChangeArrowheads="1"/>
            </p:cNvSpPr>
            <p:nvPr/>
          </p:nvSpPr>
          <p:spPr bwMode="auto">
            <a:xfrm>
              <a:off x="3730" y="965"/>
              <a:ext cx="158" cy="2515"/>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r>
                <a:rPr lang="en-US" sz="1400" b="1"/>
                <a:t> 3</a:t>
              </a:r>
            </a:p>
            <a:p>
              <a:pPr marL="342900" indent="-342900"/>
              <a:endParaRPr lang="en-US" sz="1400" b="1"/>
            </a:p>
            <a:p>
              <a:pPr marL="342900" indent="-342900"/>
              <a:endParaRPr lang="en-US" sz="1400" b="1"/>
            </a:p>
            <a:p>
              <a:pPr marL="342900" indent="-342900"/>
              <a:r>
                <a:rPr lang="en-US" sz="1400" b="1"/>
                <a:t> 0</a:t>
              </a:r>
            </a:p>
            <a:p>
              <a:pPr marL="342900" indent="-342900"/>
              <a:endParaRPr lang="en-US" sz="1400" b="1"/>
            </a:p>
            <a:p>
              <a:pPr marL="342900" indent="-342900"/>
              <a:endParaRPr lang="en-US" sz="1400" b="1"/>
            </a:p>
            <a:p>
              <a:pPr marL="342900" indent="-342900"/>
              <a:r>
                <a:rPr lang="en-US" sz="1400" b="1"/>
                <a:t>-3</a:t>
              </a:r>
            </a:p>
            <a:p>
              <a:pPr marL="342900" indent="-342900"/>
              <a:endParaRPr lang="en-US" sz="1400" b="1"/>
            </a:p>
            <a:p>
              <a:pPr marL="342900" indent="-342900"/>
              <a:r>
                <a:rPr lang="en-US" sz="1400" b="1"/>
                <a:t> 3</a:t>
              </a:r>
            </a:p>
            <a:p>
              <a:pPr marL="342900" indent="-342900"/>
              <a:endParaRPr lang="en-US" sz="1400" b="1"/>
            </a:p>
            <a:p>
              <a:pPr marL="342900" indent="-342900"/>
              <a:endParaRPr lang="en-US" sz="1400" b="1"/>
            </a:p>
            <a:p>
              <a:pPr marL="342900" indent="-342900"/>
              <a:r>
                <a:rPr lang="en-US" sz="1400" b="1"/>
                <a:t> 0</a:t>
              </a:r>
            </a:p>
            <a:p>
              <a:pPr marL="342900" indent="-342900"/>
              <a:endParaRPr lang="en-US" sz="1400" b="1"/>
            </a:p>
            <a:p>
              <a:pPr marL="342900" indent="-342900"/>
              <a:endParaRPr lang="en-US" sz="1400" b="1"/>
            </a:p>
            <a:p>
              <a:pPr marL="342900" indent="-342900"/>
              <a:r>
                <a:rPr lang="en-US" sz="1400" b="1"/>
                <a:t>-3</a:t>
              </a:r>
            </a:p>
            <a:p>
              <a:pPr marL="342900" indent="-342900"/>
              <a:endParaRPr lang="en-US" sz="1400" b="1"/>
            </a:p>
          </p:txBody>
        </p:sp>
      </p:grpSp>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2676"/>
          <a:stretch/>
        </p:blipFill>
        <p:spPr bwMode="auto">
          <a:xfrm>
            <a:off x="409571" y="1890714"/>
            <a:ext cx="5160491" cy="133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24978"/>
          <a:stretch/>
        </p:blipFill>
        <p:spPr bwMode="auto">
          <a:xfrm>
            <a:off x="410364" y="3571876"/>
            <a:ext cx="5180167" cy="130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8397" y="1519238"/>
            <a:ext cx="3032430"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238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4"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57200"/>
            <a:ext cx="401955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a:spLocks noChangeArrowheads="1"/>
          </p:cNvSpPr>
          <p:nvPr/>
        </p:nvSpPr>
        <p:spPr bwMode="auto">
          <a:xfrm>
            <a:off x="1449388" y="6113463"/>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t>The Isotropy ratio is one for isotropic turbulence</a:t>
            </a:r>
          </a:p>
        </p:txBody>
      </p:sp>
      <p:graphicFrame>
        <p:nvGraphicFramePr>
          <p:cNvPr id="7" name="Object 25"/>
          <p:cNvGraphicFramePr>
            <a:graphicFrameLocks noChangeAspect="1"/>
          </p:cNvGraphicFramePr>
          <p:nvPr/>
        </p:nvGraphicFramePr>
        <p:xfrm>
          <a:off x="1219200" y="5062538"/>
          <a:ext cx="2438400" cy="712787"/>
        </p:xfrm>
        <a:graphic>
          <a:graphicData uri="http://schemas.openxmlformats.org/presentationml/2006/ole">
            <mc:AlternateContent xmlns:mc="http://schemas.openxmlformats.org/markup-compatibility/2006">
              <mc:Choice xmlns:v="urn:schemas-microsoft-com:vml" Requires="v">
                <p:oleObj spid="_x0000_s2354" name="Equation" r:id="rId6" imgW="1346040" imgH="393480" progId="Equation.3">
                  <p:embed/>
                </p:oleObj>
              </mc:Choice>
              <mc:Fallback>
                <p:oleObj name="Equation" r:id="rId6" imgW="134604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5062538"/>
                        <a:ext cx="2438400"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28"/>
          <p:cNvGraphicFramePr>
            <a:graphicFrameLocks noChangeAspect="1"/>
          </p:cNvGraphicFramePr>
          <p:nvPr/>
        </p:nvGraphicFramePr>
        <p:xfrm>
          <a:off x="5257800" y="4876800"/>
          <a:ext cx="2667000" cy="1042988"/>
        </p:xfrm>
        <a:graphic>
          <a:graphicData uri="http://schemas.openxmlformats.org/presentationml/2006/ole">
            <mc:AlternateContent xmlns:mc="http://schemas.openxmlformats.org/markup-compatibility/2006">
              <mc:Choice xmlns:v="urn:schemas-microsoft-com:vml" Requires="v">
                <p:oleObj spid="_x0000_s2355" name="Equation" r:id="rId8" imgW="1168200" imgH="457200" progId="Equation.3">
                  <p:embed/>
                </p:oleObj>
              </mc:Choice>
              <mc:Fallback>
                <p:oleObj name="Equation" r:id="rId8" imgW="116820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4876800"/>
                        <a:ext cx="2667000"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30"/>
          <p:cNvSpPr>
            <a:spLocks noChangeArrowheads="1"/>
          </p:cNvSpPr>
          <p:nvPr/>
        </p:nvSpPr>
        <p:spPr bwMode="auto">
          <a:xfrm>
            <a:off x="4495801" y="304799"/>
            <a:ext cx="4019550" cy="1635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29"/>
          <p:cNvSpPr txBox="1">
            <a:spLocks noChangeArrowheads="1"/>
          </p:cNvSpPr>
          <p:nvPr/>
        </p:nvSpPr>
        <p:spPr bwMode="auto">
          <a:xfrm>
            <a:off x="5715000" y="381000"/>
            <a:ext cx="2057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Isotropy Ratio</a:t>
            </a:r>
          </a:p>
        </p:txBody>
      </p:sp>
      <p:sp>
        <p:nvSpPr>
          <p:cNvPr id="12" name="Rectangle 31"/>
          <p:cNvSpPr>
            <a:spLocks noChangeArrowheads="1"/>
          </p:cNvSpPr>
          <p:nvPr/>
        </p:nvSpPr>
        <p:spPr bwMode="auto">
          <a:xfrm>
            <a:off x="323850" y="304799"/>
            <a:ext cx="4019550" cy="2230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33"/>
          <p:cNvSpPr txBox="1">
            <a:spLocks noChangeArrowheads="1"/>
          </p:cNvSpPr>
          <p:nvPr/>
        </p:nvSpPr>
        <p:spPr bwMode="auto">
          <a:xfrm>
            <a:off x="6858000" y="762000"/>
            <a:ext cx="1295400" cy="915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Vertical motion dominates</a:t>
            </a:r>
          </a:p>
        </p:txBody>
      </p:sp>
      <p:sp>
        <p:nvSpPr>
          <p:cNvPr id="15" name="Text Box 34"/>
          <p:cNvSpPr txBox="1">
            <a:spLocks noChangeArrowheads="1"/>
          </p:cNvSpPr>
          <p:nvPr/>
        </p:nvSpPr>
        <p:spPr bwMode="auto">
          <a:xfrm>
            <a:off x="5349875" y="2971006"/>
            <a:ext cx="1301750" cy="915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Horizontal motion dominates</a:t>
            </a:r>
          </a:p>
        </p:txBody>
      </p:sp>
      <p:pic>
        <p:nvPicPr>
          <p:cNvPr id="206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457200"/>
            <a:ext cx="401955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32"/>
          <p:cNvSpPr txBox="1">
            <a:spLocks noChangeArrowheads="1"/>
          </p:cNvSpPr>
          <p:nvPr/>
        </p:nvSpPr>
        <p:spPr bwMode="auto">
          <a:xfrm>
            <a:off x="1600200" y="344487"/>
            <a:ext cx="2057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TKE and Variance</a:t>
            </a:r>
          </a:p>
        </p:txBody>
      </p:sp>
    </p:spTree>
    <p:extLst>
      <p:ext uri="{BB962C8B-B14F-4D97-AF65-F5344CB8AC3E}">
        <p14:creationId xmlns:p14="http://schemas.microsoft.com/office/powerpoint/2010/main" val="3524987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639762"/>
          </a:xfrm>
        </p:spPr>
        <p:txBody>
          <a:bodyPr>
            <a:normAutofit fontScale="90000"/>
          </a:bodyPr>
          <a:lstStyle/>
          <a:p>
            <a:r>
              <a:rPr lang="en-US" dirty="0" smtClean="0"/>
              <a:t>Leg 2                        Leg 3</a:t>
            </a:r>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6" y="685800"/>
            <a:ext cx="4576006"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994" y="685800"/>
            <a:ext cx="4576006"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010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2"/>
          <p:cNvSpPr txBox="1">
            <a:spLocks/>
          </p:cNvSpPr>
          <p:nvPr/>
        </p:nvSpPr>
        <p:spPr>
          <a:xfrm>
            <a:off x="295282" y="457200"/>
            <a:ext cx="85344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smtClean="0">
                <a:solidFill>
                  <a:schemeClr val="bg1"/>
                </a:solidFill>
              </a:rPr>
              <a:t>Statistics for different convective regimes</a:t>
            </a:r>
          </a:p>
          <a:p>
            <a:pPr marL="0" indent="0">
              <a:buNone/>
            </a:pPr>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p:txBody>
      </p:sp>
    </p:spTree>
    <p:extLst>
      <p:ext uri="{BB962C8B-B14F-4D97-AF65-F5344CB8AC3E}">
        <p14:creationId xmlns:p14="http://schemas.microsoft.com/office/powerpoint/2010/main" val="2824452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457200" y="304800"/>
            <a:ext cx="8229600" cy="1133727"/>
          </a:xfrm>
        </p:spPr>
        <p:txBody>
          <a:bodyPr anchor="t" anchorCtr="0">
            <a:noAutofit/>
          </a:bodyPr>
          <a:lstStyle/>
          <a:p>
            <a:pPr algn="l"/>
            <a:r>
              <a:rPr lang="en-US" sz="3200" i="1" dirty="0" smtClean="0">
                <a:latin typeface="+mn-lt"/>
              </a:rPr>
              <a:t>Background :</a:t>
            </a:r>
            <a:br>
              <a:rPr lang="en-US" sz="3200" i="1" dirty="0" smtClean="0">
                <a:latin typeface="+mn-lt"/>
              </a:rPr>
            </a:br>
            <a:r>
              <a:rPr lang="en-US" sz="2400" i="1" dirty="0" smtClean="0">
                <a:latin typeface="+mn-lt"/>
              </a:rPr>
              <a:t/>
            </a:r>
            <a:br>
              <a:rPr lang="en-US" sz="2400" i="1" dirty="0" smtClean="0">
                <a:latin typeface="+mn-lt"/>
              </a:rPr>
            </a:br>
            <a:r>
              <a:rPr lang="en-US" sz="2400" i="1" dirty="0" smtClean="0">
                <a:latin typeface="+mn-lt"/>
              </a:rPr>
              <a:t/>
            </a:r>
            <a:br>
              <a:rPr lang="en-US" sz="2400" i="1" dirty="0" smtClean="0">
                <a:latin typeface="+mn-lt"/>
              </a:rPr>
            </a:br>
            <a:r>
              <a:rPr lang="en-US" sz="2800" i="1" dirty="0" smtClean="0">
                <a:latin typeface="+mn-lt"/>
              </a:rPr>
              <a:t>The Madden </a:t>
            </a:r>
            <a:r>
              <a:rPr lang="en-US" sz="2800" i="1" dirty="0">
                <a:latin typeface="+mn-lt"/>
              </a:rPr>
              <a:t>Julian </a:t>
            </a:r>
            <a:r>
              <a:rPr lang="en-US" sz="2800" i="1" dirty="0" smtClean="0">
                <a:latin typeface="+mn-lt"/>
              </a:rPr>
              <a:t>Oscillation (MJO) </a:t>
            </a:r>
            <a:r>
              <a:rPr lang="en-US" sz="2800" i="1" dirty="0">
                <a:latin typeface="+mn-lt"/>
              </a:rPr>
              <a:t/>
            </a:r>
            <a:br>
              <a:rPr lang="en-US" sz="2800" i="1" dirty="0">
                <a:latin typeface="+mn-lt"/>
              </a:rPr>
            </a:br>
            <a:endParaRPr lang="en-US" sz="2400" dirty="0">
              <a:latin typeface="+mn-lt"/>
            </a:endParaRPr>
          </a:p>
        </p:txBody>
      </p:sp>
      <p:sp>
        <p:nvSpPr>
          <p:cNvPr id="11" name="Title 1"/>
          <p:cNvSpPr txBox="1">
            <a:spLocks/>
          </p:cNvSpPr>
          <p:nvPr/>
        </p:nvSpPr>
        <p:spPr>
          <a:xfrm>
            <a:off x="365894" y="2667000"/>
            <a:ext cx="8418576" cy="2971800"/>
          </a:xfrm>
          <a:prstGeom prst="rect">
            <a:avLst/>
          </a:prstGeom>
          <a:noFill/>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itchFamily="34" charset="0"/>
              <a:buChar char="•"/>
            </a:pPr>
            <a:r>
              <a:rPr lang="en-US" sz="2800" i="1" dirty="0" smtClean="0">
                <a:latin typeface="+mn-lt"/>
              </a:rPr>
              <a:t>A global scale coupling between atmospheric circulation and tropical convection </a:t>
            </a:r>
          </a:p>
          <a:p>
            <a:pPr marL="342900" indent="-342900" algn="l">
              <a:buFont typeface="Arial" pitchFamily="34" charset="0"/>
              <a:buChar char="•"/>
            </a:pPr>
            <a:r>
              <a:rPr lang="en-US" sz="2800" i="1" dirty="0" smtClean="0">
                <a:latin typeface="+mn-lt"/>
              </a:rPr>
              <a:t>A 30-60 day travelling pattern that can repeat  &amp; circle the globe.</a:t>
            </a:r>
          </a:p>
          <a:p>
            <a:pPr marL="342900" indent="-342900" algn="l">
              <a:buFont typeface="Arial" pitchFamily="34" charset="0"/>
              <a:buChar char="•"/>
            </a:pPr>
            <a:endParaRPr lang="en-US" sz="200" i="1" dirty="0" smtClean="0">
              <a:latin typeface="+mn-lt"/>
            </a:endParaRPr>
          </a:p>
          <a:p>
            <a:pPr marL="342900" indent="-342900" algn="l">
              <a:buFont typeface="Arial" pitchFamily="34" charset="0"/>
              <a:buChar char="•"/>
            </a:pPr>
            <a:r>
              <a:rPr lang="en-US" sz="2800" i="1" dirty="0" smtClean="0">
                <a:latin typeface="+mn-lt"/>
              </a:rPr>
              <a:t>Initiates in the Indian Ocean</a:t>
            </a:r>
          </a:p>
          <a:p>
            <a:pPr marL="342900" indent="-342900" algn="l">
              <a:buFont typeface="Arial" pitchFamily="34" charset="0"/>
              <a:buChar char="•"/>
            </a:pPr>
            <a:r>
              <a:rPr lang="en-US" sz="2800" i="1" dirty="0"/>
              <a:t>Has an impact on the Monsoon, ENSO, Western North American Winter Precipitation</a:t>
            </a:r>
          </a:p>
          <a:p>
            <a:pPr marL="342900" indent="-342900" algn="l">
              <a:buFont typeface="Arial" pitchFamily="34" charset="0"/>
              <a:buChar char="•"/>
            </a:pPr>
            <a:endParaRPr lang="en-US" sz="2800" i="1" dirty="0">
              <a:latin typeface="+mn-lt"/>
            </a:endParaRPr>
          </a:p>
        </p:txBody>
      </p:sp>
    </p:spTree>
    <p:extLst>
      <p:ext uri="{BB962C8B-B14F-4D97-AF65-F5344CB8AC3E}">
        <p14:creationId xmlns:p14="http://schemas.microsoft.com/office/powerpoint/2010/main" val="765898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9718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2" descr="ftp://ftp.etl.noaa.gov/psd3/cruises/DYNAMO_2011/Revelle/flux/Processed_Images/leg2/DYNAMO_2011_Net_leg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ftp://ftp.etl.noaa.gov/psd3/cruises/DYNAMO_2011/Revelle/flux/Processed_Images/leg2/DYNAMO_2011_Net_leg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9718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16731" y="228600"/>
            <a:ext cx="302419" cy="541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2600" y="228600"/>
            <a:ext cx="809625" cy="541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19150" y="228600"/>
            <a:ext cx="933450" cy="54102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19600" y="228598"/>
            <a:ext cx="704850" cy="539115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24450" y="228600"/>
            <a:ext cx="504825" cy="53911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629276" y="228600"/>
            <a:ext cx="685800" cy="539115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315076" y="228597"/>
            <a:ext cx="704850" cy="538162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55736" y="6172200"/>
            <a:ext cx="1273177" cy="3048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Suppressed</a:t>
            </a:r>
            <a:endParaRPr lang="en-US" dirty="0">
              <a:solidFill>
                <a:schemeClr val="tx1"/>
              </a:solidFill>
            </a:endParaRPr>
          </a:p>
        </p:txBody>
      </p:sp>
      <p:sp>
        <p:nvSpPr>
          <p:cNvPr id="20" name="Rectangle 19"/>
          <p:cNvSpPr/>
          <p:nvPr/>
        </p:nvSpPr>
        <p:spPr>
          <a:xfrm>
            <a:off x="2805113" y="6172200"/>
            <a:ext cx="1120777" cy="3048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Disturbed</a:t>
            </a:r>
            <a:endParaRPr lang="en-US" dirty="0">
              <a:solidFill>
                <a:schemeClr val="tx1"/>
              </a:solidFill>
            </a:endParaRPr>
          </a:p>
        </p:txBody>
      </p:sp>
      <p:sp>
        <p:nvSpPr>
          <p:cNvPr id="21" name="Rectangle 20"/>
          <p:cNvSpPr/>
          <p:nvPr/>
        </p:nvSpPr>
        <p:spPr>
          <a:xfrm>
            <a:off x="4060823" y="6172200"/>
            <a:ext cx="1120777" cy="3048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MJO</a:t>
            </a:r>
            <a:endParaRPr lang="en-US" dirty="0">
              <a:solidFill>
                <a:schemeClr val="tx1"/>
              </a:solidFill>
            </a:endParaRPr>
          </a:p>
        </p:txBody>
      </p:sp>
      <p:sp>
        <p:nvSpPr>
          <p:cNvPr id="2" name="TextBox 1"/>
          <p:cNvSpPr txBox="1"/>
          <p:nvPr/>
        </p:nvSpPr>
        <p:spPr>
          <a:xfrm>
            <a:off x="307975" y="6107668"/>
            <a:ext cx="972510" cy="369332"/>
          </a:xfrm>
          <a:prstGeom prst="rect">
            <a:avLst/>
          </a:prstGeom>
          <a:noFill/>
        </p:spPr>
        <p:txBody>
          <a:bodyPr wrap="none" rtlCol="0">
            <a:spAutoFit/>
          </a:bodyPr>
          <a:lstStyle/>
          <a:p>
            <a:r>
              <a:rPr lang="en-US" dirty="0" smtClean="0"/>
              <a:t>Regimes</a:t>
            </a:r>
            <a:endParaRPr lang="en-US" dirty="0"/>
          </a:p>
        </p:txBody>
      </p:sp>
      <p:sp>
        <p:nvSpPr>
          <p:cNvPr id="22" name="Rectangle 21"/>
          <p:cNvSpPr/>
          <p:nvPr/>
        </p:nvSpPr>
        <p:spPr>
          <a:xfrm>
            <a:off x="3965575" y="228598"/>
            <a:ext cx="454025" cy="53880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62225" y="228599"/>
            <a:ext cx="1031875" cy="5410201"/>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391400" y="457200"/>
            <a:ext cx="1196977" cy="3048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 days</a:t>
            </a:r>
            <a:endParaRPr lang="en-US" dirty="0">
              <a:solidFill>
                <a:schemeClr val="tx1"/>
              </a:solidFill>
            </a:endParaRPr>
          </a:p>
        </p:txBody>
      </p:sp>
      <p:sp>
        <p:nvSpPr>
          <p:cNvPr id="25" name="Rectangle 24"/>
          <p:cNvSpPr/>
          <p:nvPr/>
        </p:nvSpPr>
        <p:spPr>
          <a:xfrm>
            <a:off x="7391401" y="914400"/>
            <a:ext cx="1196976" cy="3048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23 days</a:t>
            </a:r>
            <a:endParaRPr lang="en-US" dirty="0">
              <a:solidFill>
                <a:schemeClr val="tx1"/>
              </a:solidFill>
            </a:endParaRPr>
          </a:p>
        </p:txBody>
      </p:sp>
      <p:sp>
        <p:nvSpPr>
          <p:cNvPr id="26" name="Rectangle 25"/>
          <p:cNvSpPr/>
          <p:nvPr/>
        </p:nvSpPr>
        <p:spPr>
          <a:xfrm>
            <a:off x="7391401" y="1341437"/>
            <a:ext cx="1196976" cy="3048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16 days</a:t>
            </a:r>
            <a:endParaRPr lang="en-US" dirty="0">
              <a:solidFill>
                <a:schemeClr val="tx1"/>
              </a:solidFill>
            </a:endParaRPr>
          </a:p>
        </p:txBody>
      </p:sp>
      <p:sp>
        <p:nvSpPr>
          <p:cNvPr id="27" name="TextBox 26"/>
          <p:cNvSpPr txBox="1"/>
          <p:nvPr/>
        </p:nvSpPr>
        <p:spPr>
          <a:xfrm rot="16200000">
            <a:off x="-1069586" y="1296980"/>
            <a:ext cx="2362200" cy="369332"/>
          </a:xfrm>
          <a:prstGeom prst="rect">
            <a:avLst/>
          </a:prstGeom>
          <a:solidFill>
            <a:schemeClr val="bg1"/>
          </a:solidFill>
        </p:spPr>
        <p:txBody>
          <a:bodyPr wrap="square" rtlCol="0">
            <a:spAutoFit/>
          </a:bodyPr>
          <a:lstStyle/>
          <a:p>
            <a:r>
              <a:rPr lang="en-US" dirty="0" smtClean="0"/>
              <a:t>Net Heat Flux (Wm</a:t>
            </a:r>
            <a:r>
              <a:rPr lang="en-US" baseline="30000" dirty="0" smtClean="0"/>
              <a:t>-2</a:t>
            </a:r>
            <a:r>
              <a:rPr lang="en-US" dirty="0" smtClean="0"/>
              <a:t>)</a:t>
            </a:r>
            <a:endParaRPr lang="en-US" dirty="0"/>
          </a:p>
        </p:txBody>
      </p:sp>
      <p:sp>
        <p:nvSpPr>
          <p:cNvPr id="28" name="TextBox 27"/>
          <p:cNvSpPr txBox="1"/>
          <p:nvPr/>
        </p:nvSpPr>
        <p:spPr>
          <a:xfrm rot="16200000">
            <a:off x="-1062101" y="4291322"/>
            <a:ext cx="2362200" cy="369332"/>
          </a:xfrm>
          <a:prstGeom prst="rect">
            <a:avLst/>
          </a:prstGeom>
          <a:solidFill>
            <a:schemeClr val="bg1"/>
          </a:solidFill>
        </p:spPr>
        <p:txBody>
          <a:bodyPr wrap="square" rtlCol="0">
            <a:spAutoFit/>
          </a:bodyPr>
          <a:lstStyle/>
          <a:p>
            <a:r>
              <a:rPr lang="en-US" dirty="0" smtClean="0"/>
              <a:t>Cloud Forcing  (Wm</a:t>
            </a:r>
            <a:r>
              <a:rPr lang="en-US" baseline="30000" dirty="0" smtClean="0"/>
              <a:t>-2</a:t>
            </a:r>
            <a:r>
              <a:rPr lang="en-US" dirty="0" smtClean="0"/>
              <a:t>)</a:t>
            </a:r>
            <a:endParaRPr lang="en-US" dirty="0"/>
          </a:p>
        </p:txBody>
      </p:sp>
      <p:sp>
        <p:nvSpPr>
          <p:cNvPr id="30" name="TextBox 29"/>
          <p:cNvSpPr txBox="1"/>
          <p:nvPr/>
        </p:nvSpPr>
        <p:spPr>
          <a:xfrm>
            <a:off x="7037574" y="1785583"/>
            <a:ext cx="2106426" cy="1754326"/>
          </a:xfrm>
          <a:prstGeom prst="rect">
            <a:avLst/>
          </a:prstGeom>
          <a:noFill/>
        </p:spPr>
        <p:txBody>
          <a:bodyPr wrap="square" rtlCol="0">
            <a:spAutoFit/>
          </a:bodyPr>
          <a:lstStyle/>
          <a:p>
            <a:r>
              <a:rPr lang="en-US" dirty="0"/>
              <a:t>Combined metric </a:t>
            </a:r>
            <a:r>
              <a:rPr lang="en-US" dirty="0" smtClean="0"/>
              <a:t>threshold &amp; variability</a:t>
            </a:r>
          </a:p>
          <a:p>
            <a:endParaRPr lang="en-US" dirty="0"/>
          </a:p>
          <a:p>
            <a:r>
              <a:rPr lang="en-US" dirty="0" smtClean="0"/>
              <a:t>Maintain a regime for several days</a:t>
            </a:r>
            <a:endParaRPr lang="en-US" dirty="0"/>
          </a:p>
        </p:txBody>
      </p:sp>
    </p:spTree>
    <p:extLst>
      <p:ext uri="{BB962C8B-B14F-4D97-AF65-F5344CB8AC3E}">
        <p14:creationId xmlns:p14="http://schemas.microsoft.com/office/powerpoint/2010/main" val="221716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97"/>
          <a:stretch/>
        </p:blipFill>
        <p:spPr bwMode="auto">
          <a:xfrm>
            <a:off x="296181" y="3011904"/>
            <a:ext cx="6861176" cy="271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2" descr="ftp://ftp.etl.noaa.gov/psd3/cruises/DYNAMO_2011/Revelle/flux/Processed_Images/leg2/DYNAMO_2011_Net_leg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ftp://ftp.etl.noaa.gov/psd3/cruises/DYNAMO_2011/Revelle/flux/Processed_Images/leg2/DYNAMO_2011_Net_leg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519113" y="228601"/>
            <a:ext cx="300037" cy="2743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2600" y="228601"/>
            <a:ext cx="809625" cy="2743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65575" y="230505"/>
            <a:ext cx="454025" cy="274161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19150" y="228601"/>
            <a:ext cx="933450" cy="27432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62225" y="228600"/>
            <a:ext cx="1031875" cy="27432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19600" y="228600"/>
            <a:ext cx="704850" cy="275113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24450" y="228600"/>
            <a:ext cx="504825" cy="27511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629276" y="228600"/>
            <a:ext cx="685800" cy="2751137"/>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315076" y="228600"/>
            <a:ext cx="704850" cy="275113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55736" y="6172200"/>
            <a:ext cx="1273177" cy="3048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Suppressed</a:t>
            </a:r>
            <a:endParaRPr lang="en-US" dirty="0">
              <a:solidFill>
                <a:schemeClr val="tx1"/>
              </a:solidFill>
            </a:endParaRPr>
          </a:p>
        </p:txBody>
      </p:sp>
      <p:sp>
        <p:nvSpPr>
          <p:cNvPr id="20" name="Rectangle 19"/>
          <p:cNvSpPr/>
          <p:nvPr/>
        </p:nvSpPr>
        <p:spPr>
          <a:xfrm>
            <a:off x="2805113" y="6172200"/>
            <a:ext cx="1120777" cy="3048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Disturbed</a:t>
            </a:r>
            <a:endParaRPr lang="en-US" dirty="0">
              <a:solidFill>
                <a:schemeClr val="tx1"/>
              </a:solidFill>
            </a:endParaRPr>
          </a:p>
        </p:txBody>
      </p:sp>
      <p:sp>
        <p:nvSpPr>
          <p:cNvPr id="21" name="Rectangle 20"/>
          <p:cNvSpPr/>
          <p:nvPr/>
        </p:nvSpPr>
        <p:spPr>
          <a:xfrm>
            <a:off x="4060823" y="6172200"/>
            <a:ext cx="1120777" cy="3048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MJO</a:t>
            </a:r>
            <a:endParaRPr lang="en-US" dirty="0">
              <a:solidFill>
                <a:schemeClr val="tx1"/>
              </a:solidFill>
            </a:endParaRPr>
          </a:p>
        </p:txBody>
      </p:sp>
      <p:sp>
        <p:nvSpPr>
          <p:cNvPr id="22" name="TextBox 21"/>
          <p:cNvSpPr txBox="1"/>
          <p:nvPr/>
        </p:nvSpPr>
        <p:spPr>
          <a:xfrm>
            <a:off x="307975" y="6107668"/>
            <a:ext cx="972510" cy="369332"/>
          </a:xfrm>
          <a:prstGeom prst="rect">
            <a:avLst/>
          </a:prstGeom>
          <a:noFill/>
        </p:spPr>
        <p:txBody>
          <a:bodyPr wrap="none" rtlCol="0">
            <a:spAutoFit/>
          </a:bodyPr>
          <a:lstStyle/>
          <a:p>
            <a:r>
              <a:rPr lang="en-US" dirty="0" smtClean="0"/>
              <a:t>Regimes</a:t>
            </a:r>
            <a:endParaRPr lang="en-US" dirty="0"/>
          </a:p>
        </p:txBody>
      </p:sp>
      <p:sp>
        <p:nvSpPr>
          <p:cNvPr id="23" name="Rectangle 22"/>
          <p:cNvSpPr/>
          <p:nvPr/>
        </p:nvSpPr>
        <p:spPr>
          <a:xfrm>
            <a:off x="1447800" y="5791200"/>
            <a:ext cx="1273177" cy="3048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15.5%</a:t>
            </a:r>
            <a:endParaRPr lang="en-US" dirty="0">
              <a:solidFill>
                <a:schemeClr val="tx1"/>
              </a:solidFill>
            </a:endParaRPr>
          </a:p>
        </p:txBody>
      </p:sp>
      <p:sp>
        <p:nvSpPr>
          <p:cNvPr id="24" name="Rectangle 23"/>
          <p:cNvSpPr/>
          <p:nvPr/>
        </p:nvSpPr>
        <p:spPr>
          <a:xfrm>
            <a:off x="2797177" y="5791200"/>
            <a:ext cx="1120777" cy="3048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43.0%</a:t>
            </a:r>
            <a:endParaRPr lang="en-US" dirty="0">
              <a:solidFill>
                <a:schemeClr val="tx1"/>
              </a:solidFill>
            </a:endParaRPr>
          </a:p>
        </p:txBody>
      </p:sp>
      <p:sp>
        <p:nvSpPr>
          <p:cNvPr id="25" name="Rectangle 24"/>
          <p:cNvSpPr/>
          <p:nvPr/>
        </p:nvSpPr>
        <p:spPr>
          <a:xfrm>
            <a:off x="4052887" y="5791200"/>
            <a:ext cx="1120777" cy="3048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26" name="TextBox 25"/>
          <p:cNvSpPr txBox="1"/>
          <p:nvPr/>
        </p:nvSpPr>
        <p:spPr>
          <a:xfrm>
            <a:off x="307975" y="5758934"/>
            <a:ext cx="963084" cy="369332"/>
          </a:xfrm>
          <a:prstGeom prst="rect">
            <a:avLst/>
          </a:prstGeom>
          <a:noFill/>
        </p:spPr>
        <p:txBody>
          <a:bodyPr wrap="none" rtlCol="0">
            <a:spAutoFit/>
          </a:bodyPr>
          <a:lstStyle/>
          <a:p>
            <a:r>
              <a:rPr lang="en-US" dirty="0" err="1" smtClean="0"/>
              <a:t>Rel</a:t>
            </a:r>
            <a:r>
              <a:rPr lang="en-US" dirty="0" smtClean="0"/>
              <a:t> Area</a:t>
            </a:r>
            <a:endParaRPr lang="en-US" dirty="0"/>
          </a:p>
        </p:txBody>
      </p:sp>
      <p:sp>
        <p:nvSpPr>
          <p:cNvPr id="31" name="Rectangle 30"/>
          <p:cNvSpPr/>
          <p:nvPr/>
        </p:nvSpPr>
        <p:spPr>
          <a:xfrm>
            <a:off x="7391400" y="457200"/>
            <a:ext cx="1196977" cy="3048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 days</a:t>
            </a:r>
            <a:endParaRPr lang="en-US" dirty="0">
              <a:solidFill>
                <a:schemeClr val="tx1"/>
              </a:solidFill>
            </a:endParaRPr>
          </a:p>
        </p:txBody>
      </p:sp>
      <p:sp>
        <p:nvSpPr>
          <p:cNvPr id="32" name="Rectangle 31"/>
          <p:cNvSpPr/>
          <p:nvPr/>
        </p:nvSpPr>
        <p:spPr>
          <a:xfrm>
            <a:off x="7391401" y="914400"/>
            <a:ext cx="1196976" cy="3048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23 days</a:t>
            </a:r>
            <a:endParaRPr lang="en-US" dirty="0">
              <a:solidFill>
                <a:schemeClr val="tx1"/>
              </a:solidFill>
            </a:endParaRPr>
          </a:p>
        </p:txBody>
      </p:sp>
      <p:sp>
        <p:nvSpPr>
          <p:cNvPr id="33" name="Rectangle 32"/>
          <p:cNvSpPr/>
          <p:nvPr/>
        </p:nvSpPr>
        <p:spPr>
          <a:xfrm>
            <a:off x="7391401" y="1341437"/>
            <a:ext cx="1196976" cy="3048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16 days</a:t>
            </a:r>
            <a:endParaRPr lang="en-US" dirty="0">
              <a:solidFill>
                <a:schemeClr val="tx1"/>
              </a:solidFill>
            </a:endParaRPr>
          </a:p>
        </p:txBody>
      </p:sp>
      <p:sp>
        <p:nvSpPr>
          <p:cNvPr id="27" name="TextBox 26"/>
          <p:cNvSpPr txBox="1"/>
          <p:nvPr/>
        </p:nvSpPr>
        <p:spPr>
          <a:xfrm rot="16200000">
            <a:off x="-1069586" y="1148834"/>
            <a:ext cx="2362200" cy="369332"/>
          </a:xfrm>
          <a:prstGeom prst="rect">
            <a:avLst/>
          </a:prstGeom>
          <a:solidFill>
            <a:schemeClr val="bg1"/>
          </a:solidFill>
        </p:spPr>
        <p:txBody>
          <a:bodyPr wrap="square" rtlCol="0">
            <a:spAutoFit/>
          </a:bodyPr>
          <a:lstStyle/>
          <a:p>
            <a:r>
              <a:rPr lang="en-US" dirty="0" smtClean="0"/>
              <a:t>Rain Rate  (mmHr</a:t>
            </a:r>
            <a:r>
              <a:rPr lang="en-US" baseline="30000" dirty="0" smtClean="0"/>
              <a:t>-1</a:t>
            </a:r>
            <a:r>
              <a:rPr lang="en-US" dirty="0" smtClean="0"/>
              <a:t>)</a:t>
            </a:r>
            <a:endParaRPr lang="en-US" dirty="0"/>
          </a:p>
        </p:txBody>
      </p:sp>
      <p:sp>
        <p:nvSpPr>
          <p:cNvPr id="28" name="TextBox 27"/>
          <p:cNvSpPr txBox="1"/>
          <p:nvPr/>
        </p:nvSpPr>
        <p:spPr>
          <a:xfrm rot="16200000">
            <a:off x="-661987" y="4092134"/>
            <a:ext cx="2362200" cy="369332"/>
          </a:xfrm>
          <a:prstGeom prst="rect">
            <a:avLst/>
          </a:prstGeom>
          <a:solidFill>
            <a:schemeClr val="bg1"/>
          </a:solidFill>
        </p:spPr>
        <p:txBody>
          <a:bodyPr wrap="square" rtlCol="0">
            <a:spAutoFit/>
          </a:bodyPr>
          <a:lstStyle/>
          <a:p>
            <a:pPr algn="ctr"/>
            <a:r>
              <a:rPr lang="en-US" dirty="0" smtClean="0"/>
              <a:t>Rain Rate  (mmHr</a:t>
            </a:r>
            <a:r>
              <a:rPr lang="en-US" baseline="30000" dirty="0" smtClean="0"/>
              <a:t>-1</a:t>
            </a:r>
            <a:r>
              <a:rPr lang="en-US" dirty="0" smtClean="0"/>
              <a:t>)</a:t>
            </a:r>
            <a:endParaRPr lang="en-US" dirty="0"/>
          </a:p>
        </p:txBody>
      </p:sp>
    </p:spTree>
    <p:extLst>
      <p:ext uri="{BB962C8B-B14F-4D97-AF65-F5344CB8AC3E}">
        <p14:creationId xmlns:p14="http://schemas.microsoft.com/office/powerpoint/2010/main" val="3355082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0" y="4572000"/>
            <a:ext cx="9144000" cy="2286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2286000"/>
            <a:ext cx="9144000" cy="2286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9144000" cy="22860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 y="152400"/>
            <a:ext cx="2743200" cy="533400"/>
          </a:xfrm>
        </p:spPr>
        <p:txBody>
          <a:bodyPr>
            <a:normAutofit/>
          </a:bodyPr>
          <a:lstStyle/>
          <a:p>
            <a:pPr algn="l"/>
            <a:r>
              <a:rPr lang="en-US" sz="2800" dirty="0" smtClean="0"/>
              <a:t>w </a:t>
            </a:r>
            <a:r>
              <a:rPr lang="en-US" sz="2800" dirty="0" err="1" smtClean="0"/>
              <a:t>Var</a:t>
            </a:r>
            <a:r>
              <a:rPr lang="en-US" sz="2800" dirty="0" smtClean="0"/>
              <a:t> &amp; Skew</a:t>
            </a:r>
            <a:endParaRPr lang="en-US" sz="2800" dirty="0"/>
          </a:p>
        </p:txBody>
      </p:sp>
      <p:sp>
        <p:nvSpPr>
          <p:cNvPr id="12" name="Title 1"/>
          <p:cNvSpPr txBox="1">
            <a:spLocks/>
          </p:cNvSpPr>
          <p:nvPr/>
        </p:nvSpPr>
        <p:spPr>
          <a:xfrm>
            <a:off x="381000" y="721808"/>
            <a:ext cx="1880845" cy="5334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err="1" smtClean="0"/>
              <a:t>Ceilo</a:t>
            </a:r>
            <a:r>
              <a:rPr lang="en-US" sz="2000" dirty="0" smtClean="0"/>
              <a:t> Cloud Base</a:t>
            </a:r>
            <a:endParaRPr lang="en-US" sz="2000" dirty="0"/>
          </a:p>
        </p:txBody>
      </p:sp>
      <p:cxnSp>
        <p:nvCxnSpPr>
          <p:cNvPr id="4" name="Straight Connector 3"/>
          <p:cNvCxnSpPr>
            <a:endCxn id="12" idx="1"/>
          </p:cNvCxnSpPr>
          <p:nvPr/>
        </p:nvCxnSpPr>
        <p:spPr>
          <a:xfrm>
            <a:off x="76200" y="988508"/>
            <a:ext cx="3048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8288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8288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828800" y="5216723"/>
            <a:ext cx="1371600" cy="307777"/>
          </a:xfrm>
          <a:prstGeom prst="rect">
            <a:avLst/>
          </a:prstGeom>
          <a:solidFill>
            <a:schemeClr val="bg1"/>
          </a:solidFill>
        </p:spPr>
        <p:txBody>
          <a:bodyPr wrap="square" rtlCol="0">
            <a:spAutoFit/>
          </a:bodyPr>
          <a:lstStyle/>
          <a:p>
            <a:pPr algn="ctr"/>
            <a:r>
              <a:rPr lang="en-US" sz="1400" b="1" dirty="0" err="1" smtClean="0"/>
              <a:t>Vert</a:t>
            </a:r>
            <a:r>
              <a:rPr lang="en-US" sz="1400" b="1" dirty="0" smtClean="0"/>
              <a:t> </a:t>
            </a:r>
            <a:r>
              <a:rPr lang="en-US" sz="1400" b="1" dirty="0" err="1" smtClean="0"/>
              <a:t>Var</a:t>
            </a:r>
            <a:r>
              <a:rPr lang="en-US" sz="1400" b="1" dirty="0" smtClean="0"/>
              <a:t> (ms</a:t>
            </a:r>
            <a:r>
              <a:rPr lang="en-US" sz="1400" b="1" baseline="30000" dirty="0" smtClean="0"/>
              <a:t>-2</a:t>
            </a:r>
            <a:r>
              <a:rPr lang="en-US" sz="1400" b="1" dirty="0" smtClean="0"/>
              <a:t>)</a:t>
            </a:r>
            <a:endParaRPr lang="en-US" sz="1400" b="1" dirty="0"/>
          </a:p>
        </p:txBody>
      </p:sp>
      <p:sp>
        <p:nvSpPr>
          <p:cNvPr id="11" name="TextBox 10"/>
          <p:cNvSpPr txBox="1"/>
          <p:nvPr/>
        </p:nvSpPr>
        <p:spPr>
          <a:xfrm>
            <a:off x="6324600" y="5216723"/>
            <a:ext cx="1371600" cy="307777"/>
          </a:xfrm>
          <a:prstGeom prst="rect">
            <a:avLst/>
          </a:prstGeom>
          <a:solidFill>
            <a:schemeClr val="bg1"/>
          </a:solidFill>
        </p:spPr>
        <p:txBody>
          <a:bodyPr wrap="square" rtlCol="0">
            <a:spAutoFit/>
          </a:bodyPr>
          <a:lstStyle/>
          <a:p>
            <a:pPr algn="ctr"/>
            <a:r>
              <a:rPr lang="en-US" sz="1400" b="1" dirty="0" err="1" smtClean="0"/>
              <a:t>Skewness</a:t>
            </a:r>
            <a:endParaRPr lang="en-US" sz="1400" b="1" dirty="0"/>
          </a:p>
        </p:txBody>
      </p:sp>
      <p:sp>
        <p:nvSpPr>
          <p:cNvPr id="3" name="Rectangle 2"/>
          <p:cNvSpPr/>
          <p:nvPr/>
        </p:nvSpPr>
        <p:spPr>
          <a:xfrm>
            <a:off x="-38100" y="5486400"/>
            <a:ext cx="9220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268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4572000"/>
            <a:ext cx="9144000" cy="2286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2286000"/>
            <a:ext cx="9144000" cy="2286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22860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6200" y="152400"/>
            <a:ext cx="2743200" cy="533400"/>
          </a:xfrm>
        </p:spPr>
        <p:txBody>
          <a:bodyPr>
            <a:normAutofit fontScale="90000"/>
          </a:bodyPr>
          <a:lstStyle/>
          <a:p>
            <a:pPr algn="l"/>
            <a:r>
              <a:rPr lang="en-US" sz="2800" dirty="0" smtClean="0"/>
              <a:t>TKE &amp; Isotropy Ratio</a:t>
            </a:r>
            <a:endParaRPr lang="en-US" sz="2800" dirty="0"/>
          </a:p>
        </p:txBody>
      </p:sp>
      <p:sp>
        <p:nvSpPr>
          <p:cNvPr id="21" name="Title 1"/>
          <p:cNvSpPr txBox="1">
            <a:spLocks/>
          </p:cNvSpPr>
          <p:nvPr/>
        </p:nvSpPr>
        <p:spPr>
          <a:xfrm>
            <a:off x="381000" y="721808"/>
            <a:ext cx="1880845" cy="5334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err="1" smtClean="0"/>
              <a:t>Ceilo</a:t>
            </a:r>
            <a:r>
              <a:rPr lang="en-US" sz="2000" dirty="0" smtClean="0"/>
              <a:t> Cloud Base</a:t>
            </a:r>
            <a:endParaRPr lang="en-US" sz="2000" dirty="0"/>
          </a:p>
        </p:txBody>
      </p:sp>
      <p:cxnSp>
        <p:nvCxnSpPr>
          <p:cNvPr id="22" name="Straight Connector 21"/>
          <p:cNvCxnSpPr>
            <a:endCxn id="21" idx="1"/>
          </p:cNvCxnSpPr>
          <p:nvPr/>
        </p:nvCxnSpPr>
        <p:spPr>
          <a:xfrm>
            <a:off x="76200" y="988508"/>
            <a:ext cx="3048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8288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8288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828800" y="5216723"/>
            <a:ext cx="1371600" cy="307777"/>
          </a:xfrm>
          <a:prstGeom prst="rect">
            <a:avLst/>
          </a:prstGeom>
          <a:solidFill>
            <a:schemeClr val="bg1"/>
          </a:solidFill>
        </p:spPr>
        <p:txBody>
          <a:bodyPr wrap="square" rtlCol="0">
            <a:spAutoFit/>
          </a:bodyPr>
          <a:lstStyle/>
          <a:p>
            <a:pPr algn="ctr"/>
            <a:r>
              <a:rPr lang="en-US" sz="1400" b="1" dirty="0" smtClean="0"/>
              <a:t>TKE (ms</a:t>
            </a:r>
            <a:r>
              <a:rPr lang="en-US" sz="1400" b="1" baseline="30000" dirty="0" smtClean="0"/>
              <a:t>-1</a:t>
            </a:r>
            <a:r>
              <a:rPr lang="en-US" sz="1400" b="1" dirty="0" smtClean="0"/>
              <a:t>)</a:t>
            </a:r>
            <a:r>
              <a:rPr lang="en-US" sz="1400" b="1" baseline="30000" dirty="0"/>
              <a:t> </a:t>
            </a:r>
            <a:r>
              <a:rPr lang="en-US" sz="1400" b="1" baseline="30000" dirty="0" smtClean="0"/>
              <a:t>2</a:t>
            </a:r>
            <a:endParaRPr lang="en-US" sz="1400" b="1" dirty="0"/>
          </a:p>
        </p:txBody>
      </p:sp>
      <p:sp>
        <p:nvSpPr>
          <p:cNvPr id="11" name="TextBox 10"/>
          <p:cNvSpPr txBox="1"/>
          <p:nvPr/>
        </p:nvSpPr>
        <p:spPr>
          <a:xfrm>
            <a:off x="6324600" y="5216723"/>
            <a:ext cx="1371600" cy="307777"/>
          </a:xfrm>
          <a:prstGeom prst="rect">
            <a:avLst/>
          </a:prstGeom>
          <a:solidFill>
            <a:schemeClr val="bg1"/>
          </a:solidFill>
        </p:spPr>
        <p:txBody>
          <a:bodyPr wrap="square" rtlCol="0">
            <a:spAutoFit/>
          </a:bodyPr>
          <a:lstStyle/>
          <a:p>
            <a:pPr algn="ctr"/>
            <a:r>
              <a:rPr lang="en-US" sz="1400" b="1" dirty="0" smtClean="0"/>
              <a:t>Isotropy Ratio</a:t>
            </a:r>
            <a:endParaRPr lang="en-US" sz="1400" b="1" dirty="0"/>
          </a:p>
        </p:txBody>
      </p:sp>
      <p:sp>
        <p:nvSpPr>
          <p:cNvPr id="12" name="Rectangle 11"/>
          <p:cNvSpPr/>
          <p:nvPr/>
        </p:nvSpPr>
        <p:spPr>
          <a:xfrm>
            <a:off x="-38100" y="5486400"/>
            <a:ext cx="9220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708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4572000"/>
            <a:ext cx="9144000" cy="2286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2286000"/>
            <a:ext cx="9144000" cy="2286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22860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6200" y="152400"/>
            <a:ext cx="2743200" cy="533400"/>
          </a:xfrm>
        </p:spPr>
        <p:txBody>
          <a:bodyPr>
            <a:normAutofit fontScale="90000"/>
          </a:bodyPr>
          <a:lstStyle/>
          <a:p>
            <a:pPr algn="l"/>
            <a:r>
              <a:rPr lang="en-US" sz="2800" dirty="0" smtClean="0"/>
              <a:t>Aerosol Backscatter</a:t>
            </a:r>
            <a:endParaRPr lang="en-US" sz="2800" dirty="0"/>
          </a:p>
        </p:txBody>
      </p:sp>
      <p:sp>
        <p:nvSpPr>
          <p:cNvPr id="20" name="Title 1"/>
          <p:cNvSpPr txBox="1">
            <a:spLocks/>
          </p:cNvSpPr>
          <p:nvPr/>
        </p:nvSpPr>
        <p:spPr>
          <a:xfrm>
            <a:off x="381000" y="721808"/>
            <a:ext cx="1880845" cy="5334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err="1" smtClean="0"/>
              <a:t>Ceilo</a:t>
            </a:r>
            <a:r>
              <a:rPr lang="en-US" sz="2000" dirty="0" smtClean="0"/>
              <a:t> Cloud Base</a:t>
            </a:r>
            <a:endParaRPr lang="en-US" sz="2000" dirty="0"/>
          </a:p>
        </p:txBody>
      </p:sp>
      <p:cxnSp>
        <p:nvCxnSpPr>
          <p:cNvPr id="21" name="Straight Connector 20"/>
          <p:cNvCxnSpPr>
            <a:endCxn id="20" idx="1"/>
          </p:cNvCxnSpPr>
          <p:nvPr/>
        </p:nvCxnSpPr>
        <p:spPr>
          <a:xfrm>
            <a:off x="76200" y="988508"/>
            <a:ext cx="3048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5240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76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4572000"/>
            <a:ext cx="9144000" cy="2286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2286000"/>
            <a:ext cx="9144000" cy="2286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9144000" cy="22860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0" y="1524000"/>
            <a:ext cx="25908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800" dirty="0" smtClean="0"/>
              <a:t>suppressed</a:t>
            </a:r>
            <a:endParaRPr lang="en-US" sz="2800" dirty="0"/>
          </a:p>
        </p:txBody>
      </p:sp>
      <p:sp>
        <p:nvSpPr>
          <p:cNvPr id="15" name="Title 1"/>
          <p:cNvSpPr txBox="1">
            <a:spLocks/>
          </p:cNvSpPr>
          <p:nvPr/>
        </p:nvSpPr>
        <p:spPr>
          <a:xfrm>
            <a:off x="0" y="3886200"/>
            <a:ext cx="25908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800" dirty="0" smtClean="0"/>
              <a:t>disturbed</a:t>
            </a:r>
            <a:endParaRPr lang="en-US" sz="2800" dirty="0"/>
          </a:p>
        </p:txBody>
      </p:sp>
      <p:sp>
        <p:nvSpPr>
          <p:cNvPr id="7" name="Title 1"/>
          <p:cNvSpPr>
            <a:spLocks noGrp="1"/>
          </p:cNvSpPr>
          <p:nvPr>
            <p:ph type="title"/>
          </p:nvPr>
        </p:nvSpPr>
        <p:spPr>
          <a:xfrm>
            <a:off x="10452" y="-76200"/>
            <a:ext cx="2743200" cy="1377695"/>
          </a:xfrm>
        </p:spPr>
        <p:txBody>
          <a:bodyPr>
            <a:normAutofit/>
          </a:bodyPr>
          <a:lstStyle/>
          <a:p>
            <a:pPr algn="l"/>
            <a:r>
              <a:rPr lang="en-US" sz="2800" dirty="0" smtClean="0"/>
              <a:t>Wind profile distributions</a:t>
            </a:r>
            <a:endParaRPr lang="en-US" sz="28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149" y="0"/>
            <a:ext cx="652485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3732" y="2286000"/>
            <a:ext cx="653026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3732" y="4572000"/>
            <a:ext cx="653026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rot="16200000">
            <a:off x="4872862" y="936011"/>
            <a:ext cx="1066765" cy="261610"/>
          </a:xfrm>
          <a:prstGeom prst="rect">
            <a:avLst/>
          </a:prstGeom>
          <a:solidFill>
            <a:schemeClr val="bg1"/>
          </a:solidFill>
        </p:spPr>
        <p:txBody>
          <a:bodyPr wrap="square" rtlCol="0">
            <a:spAutoFit/>
          </a:bodyPr>
          <a:lstStyle/>
          <a:p>
            <a:pPr algn="ctr"/>
            <a:r>
              <a:rPr lang="en-US" sz="1100" b="1" dirty="0" smtClean="0"/>
              <a:t>Height  (m)</a:t>
            </a:r>
            <a:endParaRPr lang="en-US" sz="1100" b="1" dirty="0"/>
          </a:p>
        </p:txBody>
      </p:sp>
      <p:sp>
        <p:nvSpPr>
          <p:cNvPr id="18" name="TextBox 17"/>
          <p:cNvSpPr txBox="1"/>
          <p:nvPr/>
        </p:nvSpPr>
        <p:spPr>
          <a:xfrm rot="16200000">
            <a:off x="2344978" y="1012211"/>
            <a:ext cx="1066765" cy="261610"/>
          </a:xfrm>
          <a:prstGeom prst="rect">
            <a:avLst/>
          </a:prstGeom>
          <a:solidFill>
            <a:schemeClr val="bg1"/>
          </a:solidFill>
        </p:spPr>
        <p:txBody>
          <a:bodyPr wrap="square" rtlCol="0">
            <a:spAutoFit/>
          </a:bodyPr>
          <a:lstStyle/>
          <a:p>
            <a:pPr algn="ctr"/>
            <a:r>
              <a:rPr lang="en-US" sz="1100" b="1" dirty="0" smtClean="0"/>
              <a:t>Height  (m)</a:t>
            </a:r>
            <a:endParaRPr lang="en-US" sz="1100" b="1" dirty="0"/>
          </a:p>
        </p:txBody>
      </p:sp>
      <p:sp>
        <p:nvSpPr>
          <p:cNvPr id="19" name="TextBox 18"/>
          <p:cNvSpPr txBox="1"/>
          <p:nvPr/>
        </p:nvSpPr>
        <p:spPr>
          <a:xfrm rot="16200000">
            <a:off x="4872862" y="3145811"/>
            <a:ext cx="1066765" cy="261610"/>
          </a:xfrm>
          <a:prstGeom prst="rect">
            <a:avLst/>
          </a:prstGeom>
          <a:solidFill>
            <a:schemeClr val="bg1"/>
          </a:solidFill>
        </p:spPr>
        <p:txBody>
          <a:bodyPr wrap="square" rtlCol="0">
            <a:spAutoFit/>
          </a:bodyPr>
          <a:lstStyle/>
          <a:p>
            <a:pPr algn="ctr"/>
            <a:r>
              <a:rPr lang="en-US" sz="1100" b="1" dirty="0" smtClean="0"/>
              <a:t>Height  (m)</a:t>
            </a:r>
            <a:endParaRPr lang="en-US" sz="1100" b="1" dirty="0"/>
          </a:p>
        </p:txBody>
      </p:sp>
      <p:sp>
        <p:nvSpPr>
          <p:cNvPr id="20" name="TextBox 19"/>
          <p:cNvSpPr txBox="1"/>
          <p:nvPr/>
        </p:nvSpPr>
        <p:spPr>
          <a:xfrm rot="16200000">
            <a:off x="2344978" y="3222011"/>
            <a:ext cx="1066765" cy="261610"/>
          </a:xfrm>
          <a:prstGeom prst="rect">
            <a:avLst/>
          </a:prstGeom>
          <a:solidFill>
            <a:schemeClr val="bg1"/>
          </a:solidFill>
        </p:spPr>
        <p:txBody>
          <a:bodyPr wrap="square" rtlCol="0">
            <a:spAutoFit/>
          </a:bodyPr>
          <a:lstStyle/>
          <a:p>
            <a:pPr algn="ctr"/>
            <a:r>
              <a:rPr lang="en-US" sz="1100" b="1" dirty="0" smtClean="0"/>
              <a:t>Height  (m)</a:t>
            </a:r>
            <a:endParaRPr lang="en-US" sz="1100" b="1" dirty="0"/>
          </a:p>
        </p:txBody>
      </p:sp>
      <p:sp>
        <p:nvSpPr>
          <p:cNvPr id="21" name="TextBox 20"/>
          <p:cNvSpPr txBox="1"/>
          <p:nvPr/>
        </p:nvSpPr>
        <p:spPr>
          <a:xfrm rot="16200000">
            <a:off x="4872863" y="5431776"/>
            <a:ext cx="1066765" cy="261610"/>
          </a:xfrm>
          <a:prstGeom prst="rect">
            <a:avLst/>
          </a:prstGeom>
          <a:solidFill>
            <a:schemeClr val="bg1"/>
          </a:solidFill>
        </p:spPr>
        <p:txBody>
          <a:bodyPr wrap="square" rtlCol="0">
            <a:spAutoFit/>
          </a:bodyPr>
          <a:lstStyle/>
          <a:p>
            <a:pPr algn="ctr"/>
            <a:r>
              <a:rPr lang="en-US" sz="1100" b="1" dirty="0" smtClean="0"/>
              <a:t>Height  (m)</a:t>
            </a:r>
            <a:endParaRPr lang="en-US" sz="1100" b="1" dirty="0"/>
          </a:p>
        </p:txBody>
      </p:sp>
      <p:sp>
        <p:nvSpPr>
          <p:cNvPr id="22" name="TextBox 21"/>
          <p:cNvSpPr txBox="1"/>
          <p:nvPr/>
        </p:nvSpPr>
        <p:spPr>
          <a:xfrm rot="16200000">
            <a:off x="2344979" y="5507976"/>
            <a:ext cx="1066765" cy="261610"/>
          </a:xfrm>
          <a:prstGeom prst="rect">
            <a:avLst/>
          </a:prstGeom>
          <a:solidFill>
            <a:schemeClr val="bg1"/>
          </a:solidFill>
        </p:spPr>
        <p:txBody>
          <a:bodyPr wrap="square" rtlCol="0">
            <a:spAutoFit/>
          </a:bodyPr>
          <a:lstStyle/>
          <a:p>
            <a:pPr algn="ctr"/>
            <a:r>
              <a:rPr lang="en-US" sz="1100" b="1" dirty="0" smtClean="0"/>
              <a:t>Height  (m)</a:t>
            </a:r>
            <a:endParaRPr lang="en-US" sz="1100" b="1" dirty="0"/>
          </a:p>
        </p:txBody>
      </p:sp>
      <p:sp>
        <p:nvSpPr>
          <p:cNvPr id="23" name="TextBox 22"/>
          <p:cNvSpPr txBox="1"/>
          <p:nvPr/>
        </p:nvSpPr>
        <p:spPr>
          <a:xfrm>
            <a:off x="3200400" y="4437380"/>
            <a:ext cx="1828799" cy="261610"/>
          </a:xfrm>
          <a:prstGeom prst="rect">
            <a:avLst/>
          </a:prstGeom>
          <a:solidFill>
            <a:schemeClr val="bg1"/>
          </a:solidFill>
        </p:spPr>
        <p:txBody>
          <a:bodyPr wrap="square" rtlCol="0">
            <a:spAutoFit/>
          </a:bodyPr>
          <a:lstStyle/>
          <a:p>
            <a:pPr algn="ctr"/>
            <a:r>
              <a:rPr lang="en-US" sz="1100" b="1" dirty="0" smtClean="0"/>
              <a:t>Speed  (ms</a:t>
            </a:r>
            <a:r>
              <a:rPr lang="en-US" sz="1100" b="1" baseline="30000" dirty="0" smtClean="0"/>
              <a:t>-1</a:t>
            </a:r>
            <a:r>
              <a:rPr lang="en-US" sz="1100" b="1" dirty="0" smtClean="0"/>
              <a:t>)</a:t>
            </a:r>
            <a:endParaRPr lang="en-US" sz="1100" b="1" dirty="0"/>
          </a:p>
        </p:txBody>
      </p:sp>
      <p:sp>
        <p:nvSpPr>
          <p:cNvPr id="24" name="TextBox 23"/>
          <p:cNvSpPr txBox="1"/>
          <p:nvPr/>
        </p:nvSpPr>
        <p:spPr>
          <a:xfrm>
            <a:off x="3200400" y="2155195"/>
            <a:ext cx="1828799" cy="261610"/>
          </a:xfrm>
          <a:prstGeom prst="rect">
            <a:avLst/>
          </a:prstGeom>
          <a:solidFill>
            <a:schemeClr val="bg1"/>
          </a:solidFill>
        </p:spPr>
        <p:txBody>
          <a:bodyPr wrap="square" rtlCol="0">
            <a:spAutoFit/>
          </a:bodyPr>
          <a:lstStyle/>
          <a:p>
            <a:pPr algn="ctr"/>
            <a:r>
              <a:rPr lang="en-US" sz="1100" b="1" dirty="0" smtClean="0"/>
              <a:t>Speed  (ms</a:t>
            </a:r>
            <a:r>
              <a:rPr lang="en-US" sz="1100" b="1" baseline="30000" dirty="0" smtClean="0"/>
              <a:t>-1</a:t>
            </a:r>
            <a:r>
              <a:rPr lang="en-US" sz="1100" b="1" dirty="0" smtClean="0"/>
              <a:t>)</a:t>
            </a:r>
            <a:endParaRPr lang="en-US" sz="1100" b="1" dirty="0"/>
          </a:p>
        </p:txBody>
      </p:sp>
      <p:sp>
        <p:nvSpPr>
          <p:cNvPr id="25" name="TextBox 24"/>
          <p:cNvSpPr txBox="1"/>
          <p:nvPr/>
        </p:nvSpPr>
        <p:spPr>
          <a:xfrm>
            <a:off x="3162300" y="6701795"/>
            <a:ext cx="1828799" cy="261610"/>
          </a:xfrm>
          <a:prstGeom prst="rect">
            <a:avLst/>
          </a:prstGeom>
          <a:solidFill>
            <a:schemeClr val="bg1"/>
          </a:solidFill>
        </p:spPr>
        <p:txBody>
          <a:bodyPr wrap="square" rtlCol="0">
            <a:spAutoFit/>
          </a:bodyPr>
          <a:lstStyle/>
          <a:p>
            <a:pPr algn="ctr"/>
            <a:r>
              <a:rPr lang="en-US" sz="1100" b="1" dirty="0" smtClean="0"/>
              <a:t>Speed  (ms</a:t>
            </a:r>
            <a:r>
              <a:rPr lang="en-US" sz="1100" b="1" baseline="30000" dirty="0" smtClean="0"/>
              <a:t>-1</a:t>
            </a:r>
            <a:r>
              <a:rPr lang="en-US" sz="1100" b="1" dirty="0" smtClean="0"/>
              <a:t>)</a:t>
            </a:r>
            <a:endParaRPr lang="en-US" sz="1100" b="1" dirty="0"/>
          </a:p>
        </p:txBody>
      </p:sp>
      <p:sp>
        <p:nvSpPr>
          <p:cNvPr id="26" name="TextBox 25"/>
          <p:cNvSpPr txBox="1"/>
          <p:nvPr/>
        </p:nvSpPr>
        <p:spPr>
          <a:xfrm>
            <a:off x="5715000" y="6722105"/>
            <a:ext cx="1828799" cy="261610"/>
          </a:xfrm>
          <a:prstGeom prst="rect">
            <a:avLst/>
          </a:prstGeom>
          <a:solidFill>
            <a:schemeClr val="bg1"/>
          </a:solidFill>
        </p:spPr>
        <p:txBody>
          <a:bodyPr wrap="square" rtlCol="0">
            <a:spAutoFit/>
          </a:bodyPr>
          <a:lstStyle/>
          <a:p>
            <a:pPr algn="ctr"/>
            <a:r>
              <a:rPr lang="en-US" sz="1100" b="1" dirty="0" smtClean="0"/>
              <a:t>Direction (</a:t>
            </a:r>
            <a:r>
              <a:rPr lang="en-US" sz="1100" b="1" dirty="0" err="1" smtClean="0"/>
              <a:t>deg</a:t>
            </a:r>
            <a:r>
              <a:rPr lang="en-US" sz="1100" b="1" dirty="0" smtClean="0"/>
              <a:t>)</a:t>
            </a:r>
            <a:endParaRPr lang="en-US" sz="1100" b="1" dirty="0"/>
          </a:p>
        </p:txBody>
      </p:sp>
      <p:sp>
        <p:nvSpPr>
          <p:cNvPr id="27" name="TextBox 26"/>
          <p:cNvSpPr txBox="1"/>
          <p:nvPr/>
        </p:nvSpPr>
        <p:spPr>
          <a:xfrm>
            <a:off x="5664200" y="4453885"/>
            <a:ext cx="1828799" cy="261610"/>
          </a:xfrm>
          <a:prstGeom prst="rect">
            <a:avLst/>
          </a:prstGeom>
          <a:solidFill>
            <a:schemeClr val="bg1"/>
          </a:solidFill>
        </p:spPr>
        <p:txBody>
          <a:bodyPr wrap="square" rtlCol="0">
            <a:spAutoFit/>
          </a:bodyPr>
          <a:lstStyle/>
          <a:p>
            <a:pPr algn="ctr"/>
            <a:r>
              <a:rPr lang="en-US" sz="1100" b="1" dirty="0" smtClean="0"/>
              <a:t>Direction (</a:t>
            </a:r>
            <a:r>
              <a:rPr lang="en-US" sz="1100" b="1" dirty="0" err="1" smtClean="0"/>
              <a:t>deg</a:t>
            </a:r>
            <a:r>
              <a:rPr lang="en-US" sz="1100" b="1" dirty="0" smtClean="0"/>
              <a:t>)</a:t>
            </a:r>
            <a:endParaRPr lang="en-US" sz="1100" b="1" dirty="0"/>
          </a:p>
        </p:txBody>
      </p:sp>
      <p:sp>
        <p:nvSpPr>
          <p:cNvPr id="28" name="TextBox 27"/>
          <p:cNvSpPr txBox="1"/>
          <p:nvPr/>
        </p:nvSpPr>
        <p:spPr>
          <a:xfrm>
            <a:off x="5715000" y="2151380"/>
            <a:ext cx="1828799" cy="261610"/>
          </a:xfrm>
          <a:prstGeom prst="rect">
            <a:avLst/>
          </a:prstGeom>
          <a:solidFill>
            <a:schemeClr val="bg1"/>
          </a:solidFill>
        </p:spPr>
        <p:txBody>
          <a:bodyPr wrap="square" rtlCol="0">
            <a:spAutoFit/>
          </a:bodyPr>
          <a:lstStyle/>
          <a:p>
            <a:pPr algn="ctr"/>
            <a:r>
              <a:rPr lang="en-US" sz="1100" b="1" dirty="0" smtClean="0"/>
              <a:t>Direction (</a:t>
            </a:r>
            <a:r>
              <a:rPr lang="en-US" sz="1100" b="1" dirty="0" err="1" smtClean="0"/>
              <a:t>deg</a:t>
            </a:r>
            <a:r>
              <a:rPr lang="en-US" sz="1100" b="1" dirty="0" smtClean="0"/>
              <a:t>)</a:t>
            </a:r>
            <a:endParaRPr lang="en-US" sz="1100" b="1" dirty="0"/>
          </a:p>
        </p:txBody>
      </p:sp>
      <p:sp>
        <p:nvSpPr>
          <p:cNvPr id="29" name="Title 1"/>
          <p:cNvSpPr txBox="1">
            <a:spLocks/>
          </p:cNvSpPr>
          <p:nvPr/>
        </p:nvSpPr>
        <p:spPr>
          <a:xfrm>
            <a:off x="0" y="6096000"/>
            <a:ext cx="25908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800" dirty="0" smtClean="0"/>
              <a:t>active </a:t>
            </a:r>
            <a:r>
              <a:rPr lang="en-US" sz="2800" dirty="0" err="1" smtClean="0"/>
              <a:t>mjo</a:t>
            </a:r>
            <a:endParaRPr lang="en-US" sz="2800" dirty="0"/>
          </a:p>
        </p:txBody>
      </p:sp>
    </p:spTree>
    <p:extLst>
      <p:ext uri="{BB962C8B-B14F-4D97-AF65-F5344CB8AC3E}">
        <p14:creationId xmlns:p14="http://schemas.microsoft.com/office/powerpoint/2010/main" val="3027552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2"/>
          <p:cNvSpPr txBox="1">
            <a:spLocks/>
          </p:cNvSpPr>
          <p:nvPr/>
        </p:nvSpPr>
        <p:spPr>
          <a:xfrm>
            <a:off x="127000" y="1371600"/>
            <a:ext cx="80264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smtClean="0">
                <a:solidFill>
                  <a:schemeClr val="bg1"/>
                </a:solidFill>
              </a:rPr>
              <a:t>Characterizing Convective Outflows</a:t>
            </a:r>
          </a:p>
          <a:p>
            <a:r>
              <a:rPr lang="en-US" sz="2800" dirty="0" smtClean="0">
                <a:solidFill>
                  <a:schemeClr val="bg1"/>
                </a:solidFill>
              </a:rPr>
              <a:t>Provide contextual information for in-situ measurements</a:t>
            </a:r>
          </a:p>
          <a:p>
            <a:endParaRPr lang="en-US" sz="2800" dirty="0" smtClean="0">
              <a:solidFill>
                <a:schemeClr val="bg1"/>
              </a:solidFill>
            </a:endParaRPr>
          </a:p>
          <a:p>
            <a:endParaRPr lang="en-US" sz="2800" dirty="0">
              <a:solidFill>
                <a:schemeClr val="bg1"/>
              </a:solidFill>
            </a:endParaRPr>
          </a:p>
          <a:p>
            <a:endParaRPr lang="en-US" sz="2800" dirty="0" smtClean="0">
              <a:solidFill>
                <a:schemeClr val="bg1"/>
              </a:solidFill>
            </a:endParaRPr>
          </a:p>
          <a:p>
            <a:r>
              <a:rPr lang="en-US" sz="2800" dirty="0" smtClean="0">
                <a:solidFill>
                  <a:schemeClr val="bg1"/>
                </a:solidFill>
              </a:rPr>
              <a:t>Creating a catalogue of over 350 outflows  during legs 2&amp;3</a:t>
            </a:r>
            <a:endParaRPr lang="en-US" sz="2400" dirty="0">
              <a:solidFill>
                <a:schemeClr val="bg1"/>
              </a:solidFill>
            </a:endParaRPr>
          </a:p>
          <a:p>
            <a:pPr lvl="1"/>
            <a:r>
              <a:rPr lang="en-US" sz="2400" dirty="0" smtClean="0">
                <a:solidFill>
                  <a:schemeClr val="bg1"/>
                </a:solidFill>
              </a:rPr>
              <a:t>Strength/depth</a:t>
            </a:r>
          </a:p>
          <a:p>
            <a:pPr lvl="1"/>
            <a:r>
              <a:rPr lang="en-US" sz="2400" dirty="0" smtClean="0">
                <a:solidFill>
                  <a:schemeClr val="bg1"/>
                </a:solidFill>
              </a:rPr>
              <a:t>Change in atmospheric properties across outflow</a:t>
            </a:r>
          </a:p>
          <a:p>
            <a:pPr lvl="1"/>
            <a:r>
              <a:rPr lang="en-US" sz="2400" dirty="0" err="1" smtClean="0">
                <a:solidFill>
                  <a:schemeClr val="bg1"/>
                </a:solidFill>
              </a:rPr>
              <a:t>Airmass</a:t>
            </a:r>
            <a:r>
              <a:rPr lang="en-US" sz="2400" dirty="0" smtClean="0">
                <a:solidFill>
                  <a:schemeClr val="bg1"/>
                </a:solidFill>
              </a:rPr>
              <a:t> identification</a:t>
            </a:r>
          </a:p>
        </p:txBody>
      </p:sp>
    </p:spTree>
    <p:extLst>
      <p:ext uri="{BB962C8B-B14F-4D97-AF65-F5344CB8AC3E}">
        <p14:creationId xmlns:p14="http://schemas.microsoft.com/office/powerpoint/2010/main" val="5033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H:\data\CSD3\2011_DYNAMO\images\outFlow\outFlowInterleave_20111013_083038.png"/>
          <p:cNvPicPr>
            <a:picLocks noChangeAspect="1" noChangeArrowheads="1"/>
          </p:cNvPicPr>
          <p:nvPr/>
        </p:nvPicPr>
        <p:blipFill rotWithShape="1">
          <a:blip r:embed="rId3">
            <a:extLst>
              <a:ext uri="{28A0092B-C50C-407E-A947-70E740481C1C}">
                <a14:useLocalDpi xmlns:a14="http://schemas.microsoft.com/office/drawing/2010/main" val="0"/>
              </a:ext>
            </a:extLst>
          </a:blip>
          <a:srcRect r="74138" b="34356"/>
          <a:stretch/>
        </p:blipFill>
        <p:spPr bwMode="auto">
          <a:xfrm>
            <a:off x="0" y="0"/>
            <a:ext cx="45148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data\CSD3\2011_DYNAMO\images\outFlow\outFlowInterleave_20111013_084738.png"/>
          <p:cNvPicPr>
            <a:picLocks noChangeAspect="1" noChangeArrowheads="1"/>
          </p:cNvPicPr>
          <p:nvPr/>
        </p:nvPicPr>
        <p:blipFill rotWithShape="1">
          <a:blip r:embed="rId4">
            <a:extLst>
              <a:ext uri="{28A0092B-C50C-407E-A947-70E740481C1C}">
                <a14:useLocalDpi xmlns:a14="http://schemas.microsoft.com/office/drawing/2010/main" val="0"/>
              </a:ext>
            </a:extLst>
          </a:blip>
          <a:srcRect r="74138" b="34356"/>
          <a:stretch/>
        </p:blipFill>
        <p:spPr bwMode="auto">
          <a:xfrm>
            <a:off x="0" y="0"/>
            <a:ext cx="45148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H:\data\CSD3\2011_DYNAMO\images\outFlow\outFlowInterleave_20111013_085036.png"/>
          <p:cNvPicPr>
            <a:picLocks noChangeAspect="1" noChangeArrowheads="1"/>
          </p:cNvPicPr>
          <p:nvPr/>
        </p:nvPicPr>
        <p:blipFill rotWithShape="1">
          <a:blip r:embed="rId5">
            <a:extLst>
              <a:ext uri="{28A0092B-C50C-407E-A947-70E740481C1C}">
                <a14:useLocalDpi xmlns:a14="http://schemas.microsoft.com/office/drawing/2010/main" val="0"/>
              </a:ext>
            </a:extLst>
          </a:blip>
          <a:srcRect r="74138" b="34356"/>
          <a:stretch/>
        </p:blipFill>
        <p:spPr bwMode="auto">
          <a:xfrm>
            <a:off x="0" y="0"/>
            <a:ext cx="45148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data\CSD3\2011_DYNAMO\images\outFlow\outFlowInterleave_20111013_090738.png"/>
          <p:cNvPicPr>
            <a:picLocks noChangeAspect="1" noChangeArrowheads="1"/>
          </p:cNvPicPr>
          <p:nvPr/>
        </p:nvPicPr>
        <p:blipFill rotWithShape="1">
          <a:blip r:embed="rId6">
            <a:extLst>
              <a:ext uri="{28A0092B-C50C-407E-A947-70E740481C1C}">
                <a14:useLocalDpi xmlns:a14="http://schemas.microsoft.com/office/drawing/2010/main" val="0"/>
              </a:ext>
            </a:extLst>
          </a:blip>
          <a:srcRect r="74138" b="34356"/>
          <a:stretch/>
        </p:blipFill>
        <p:spPr bwMode="auto">
          <a:xfrm>
            <a:off x="0" y="0"/>
            <a:ext cx="45148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data\CSD3\2011_DYNAMO\images\outFlow\outFlowInterleave_20111013_091034.png"/>
          <p:cNvPicPr>
            <a:picLocks noChangeAspect="1" noChangeArrowheads="1"/>
          </p:cNvPicPr>
          <p:nvPr/>
        </p:nvPicPr>
        <p:blipFill rotWithShape="1">
          <a:blip r:embed="rId7">
            <a:extLst>
              <a:ext uri="{28A0092B-C50C-407E-A947-70E740481C1C}">
                <a14:useLocalDpi xmlns:a14="http://schemas.microsoft.com/office/drawing/2010/main" val="0"/>
              </a:ext>
            </a:extLst>
          </a:blip>
          <a:srcRect r="74138" b="34356"/>
          <a:stretch/>
        </p:blipFill>
        <p:spPr bwMode="auto">
          <a:xfrm>
            <a:off x="0" y="0"/>
            <a:ext cx="45148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data\CSD3\2011_DYNAMO\images\outFlow\outFlowInterleave_20111013_092740.png"/>
          <p:cNvPicPr>
            <a:picLocks noChangeAspect="1" noChangeArrowheads="1"/>
          </p:cNvPicPr>
          <p:nvPr/>
        </p:nvPicPr>
        <p:blipFill rotWithShape="1">
          <a:blip r:embed="rId8">
            <a:extLst>
              <a:ext uri="{28A0092B-C50C-407E-A947-70E740481C1C}">
                <a14:useLocalDpi xmlns:a14="http://schemas.microsoft.com/office/drawing/2010/main" val="0"/>
              </a:ext>
            </a:extLst>
          </a:blip>
          <a:srcRect r="74138" b="34356"/>
          <a:stretch/>
        </p:blipFill>
        <p:spPr bwMode="auto">
          <a:xfrm>
            <a:off x="0" y="0"/>
            <a:ext cx="45148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H:\data\CSD3\2011_DYNAMO\images\outFlow\outFlowInterleave_20111013_093038.png"/>
          <p:cNvPicPr>
            <a:picLocks noChangeAspect="1" noChangeArrowheads="1"/>
          </p:cNvPicPr>
          <p:nvPr/>
        </p:nvPicPr>
        <p:blipFill rotWithShape="1">
          <a:blip r:embed="rId9">
            <a:extLst>
              <a:ext uri="{28A0092B-C50C-407E-A947-70E740481C1C}">
                <a14:useLocalDpi xmlns:a14="http://schemas.microsoft.com/office/drawing/2010/main" val="0"/>
              </a:ext>
            </a:extLst>
          </a:blip>
          <a:srcRect r="74138" b="34356"/>
          <a:stretch/>
        </p:blipFill>
        <p:spPr bwMode="auto">
          <a:xfrm>
            <a:off x="0" y="0"/>
            <a:ext cx="45148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data\CSD3\2011_DYNAMO\images\outFlow\outFlowInterleave_20111013_094738.png"/>
          <p:cNvPicPr>
            <a:picLocks noChangeAspect="1" noChangeArrowheads="1"/>
          </p:cNvPicPr>
          <p:nvPr/>
        </p:nvPicPr>
        <p:blipFill rotWithShape="1">
          <a:blip r:embed="rId10">
            <a:extLst>
              <a:ext uri="{28A0092B-C50C-407E-A947-70E740481C1C}">
                <a14:useLocalDpi xmlns:a14="http://schemas.microsoft.com/office/drawing/2010/main" val="0"/>
              </a:ext>
            </a:extLst>
          </a:blip>
          <a:srcRect r="74138" b="34356"/>
          <a:stretch/>
        </p:blipFill>
        <p:spPr bwMode="auto">
          <a:xfrm>
            <a:off x="0" y="0"/>
            <a:ext cx="4514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5"/>
          <p:cNvSpPr>
            <a:spLocks noChangeArrowheads="1"/>
          </p:cNvSpPr>
          <p:nvPr/>
        </p:nvSpPr>
        <p:spPr bwMode="auto">
          <a:xfrm>
            <a:off x="4724400" y="554038"/>
            <a:ext cx="3124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dirty="0" smtClean="0">
                <a:solidFill>
                  <a:schemeClr val="bg1"/>
                </a:solidFill>
              </a:rPr>
              <a:t>Residual Line-of-Site Velocity</a:t>
            </a:r>
            <a:endParaRPr lang="en-US" sz="2800" dirty="0">
              <a:solidFill>
                <a:schemeClr val="bg1"/>
              </a:solidFill>
            </a:endParaRPr>
          </a:p>
        </p:txBody>
      </p:sp>
      <p:sp>
        <p:nvSpPr>
          <p:cNvPr id="13" name="Rectangle 25"/>
          <p:cNvSpPr>
            <a:spLocks noChangeArrowheads="1"/>
          </p:cNvSpPr>
          <p:nvPr/>
        </p:nvSpPr>
        <p:spPr bwMode="auto">
          <a:xfrm>
            <a:off x="4762500" y="3840163"/>
            <a:ext cx="36195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dirty="0" smtClean="0">
                <a:solidFill>
                  <a:schemeClr val="bg1"/>
                </a:solidFill>
              </a:rPr>
              <a:t>Aerosol Backscatter</a:t>
            </a:r>
            <a:endParaRPr lang="en-US" sz="2800" dirty="0">
              <a:solidFill>
                <a:schemeClr val="bg1"/>
              </a:solidFill>
            </a:endParaRPr>
          </a:p>
        </p:txBody>
      </p:sp>
      <p:sp>
        <p:nvSpPr>
          <p:cNvPr id="14" name="Rectangle 25"/>
          <p:cNvSpPr>
            <a:spLocks noChangeArrowheads="1"/>
          </p:cNvSpPr>
          <p:nvPr/>
        </p:nvSpPr>
        <p:spPr bwMode="auto">
          <a:xfrm>
            <a:off x="5524500" y="6019800"/>
            <a:ext cx="36195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dirty="0" smtClean="0">
                <a:solidFill>
                  <a:schemeClr val="bg1"/>
                </a:solidFill>
              </a:rPr>
              <a:t>10 Minute Time Steps</a:t>
            </a:r>
            <a:endParaRPr lang="en-US" sz="2800" dirty="0">
              <a:solidFill>
                <a:schemeClr val="bg1"/>
              </a:solidFill>
            </a:endParaRPr>
          </a:p>
        </p:txBody>
      </p:sp>
    </p:spTree>
    <p:extLst>
      <p:ext uri="{BB962C8B-B14F-4D97-AF65-F5344CB8AC3E}">
        <p14:creationId xmlns:p14="http://schemas.microsoft.com/office/powerpoint/2010/main" val="815568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370899" y="19251"/>
            <a:ext cx="1210501" cy="369332"/>
          </a:xfrm>
          <a:prstGeom prst="rect">
            <a:avLst/>
          </a:prstGeom>
          <a:noFill/>
        </p:spPr>
        <p:txBody>
          <a:bodyPr wrap="square" rtlCol="0">
            <a:spAutoFit/>
          </a:bodyPr>
          <a:lstStyle/>
          <a:p>
            <a:r>
              <a:rPr lang="en-US" dirty="0" smtClean="0"/>
              <a:t>Horizontal</a:t>
            </a:r>
            <a:endParaRPr lang="en-US" dirty="0"/>
          </a:p>
        </p:txBody>
      </p:sp>
      <p:grpSp>
        <p:nvGrpSpPr>
          <p:cNvPr id="12" name="Group 11"/>
          <p:cNvGrpSpPr/>
          <p:nvPr/>
        </p:nvGrpSpPr>
        <p:grpSpPr>
          <a:xfrm>
            <a:off x="-341245" y="2895600"/>
            <a:ext cx="4997075" cy="2825919"/>
            <a:chOff x="3308724" y="3962400"/>
            <a:chExt cx="4997075" cy="2825919"/>
          </a:xfrm>
        </p:grpSpPr>
        <p:sp>
          <p:nvSpPr>
            <p:cNvPr id="27" name="Rectangle 26"/>
            <p:cNvSpPr/>
            <p:nvPr/>
          </p:nvSpPr>
          <p:spPr>
            <a:xfrm>
              <a:off x="3630540" y="3962400"/>
              <a:ext cx="4675259" cy="2825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308724" y="4116699"/>
              <a:ext cx="4997075" cy="2610525"/>
              <a:chOff x="2436428" y="4018057"/>
              <a:chExt cx="4997075" cy="2610525"/>
            </a:xfrm>
          </p:grpSpPr>
          <p:pic>
            <p:nvPicPr>
              <p:cNvPr id="3"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56704" t="64656" r="5153" b="2703"/>
              <a:stretch/>
            </p:blipFill>
            <p:spPr bwMode="auto">
              <a:xfrm>
                <a:off x="2953206" y="4126259"/>
                <a:ext cx="4233041" cy="216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020065" y="6000588"/>
                <a:ext cx="2174127" cy="523220"/>
              </a:xfrm>
              <a:prstGeom prst="rect">
                <a:avLst/>
              </a:prstGeom>
              <a:solidFill>
                <a:schemeClr val="bg1"/>
              </a:solidFill>
            </p:spPr>
            <p:txBody>
              <a:bodyPr wrap="square" rtlCol="0">
                <a:spAutoFit/>
              </a:bodyPr>
              <a:lstStyle/>
              <a:p>
                <a:r>
                  <a:rPr lang="en-US" sz="1400" dirty="0" smtClean="0"/>
                  <a:t>-4   -3   -2   -1   0  1  2  3</a:t>
                </a:r>
              </a:p>
              <a:p>
                <a:r>
                  <a:rPr lang="en-US" sz="1400" dirty="0" smtClean="0"/>
                  <a:t>      Wind speed (m/s)</a:t>
                </a:r>
                <a:endParaRPr lang="en-US" sz="1400" dirty="0"/>
              </a:p>
            </p:txBody>
          </p:sp>
          <p:sp>
            <p:nvSpPr>
              <p:cNvPr id="20" name="TextBox 19"/>
              <p:cNvSpPr txBox="1"/>
              <p:nvPr/>
            </p:nvSpPr>
            <p:spPr>
              <a:xfrm>
                <a:off x="2933328" y="4053344"/>
                <a:ext cx="2174127" cy="276999"/>
              </a:xfrm>
              <a:prstGeom prst="rect">
                <a:avLst/>
              </a:prstGeom>
              <a:solidFill>
                <a:schemeClr val="bg1"/>
              </a:solidFill>
            </p:spPr>
            <p:txBody>
              <a:bodyPr wrap="square" rtlCol="0">
                <a:spAutoFit/>
              </a:bodyPr>
              <a:lstStyle/>
              <a:p>
                <a:r>
                  <a:rPr lang="en-US" sz="1200" dirty="0" smtClean="0"/>
                  <a:t>Change in wind speed </a:t>
                </a:r>
                <a:r>
                  <a:rPr lang="en-US" sz="1200" dirty="0" err="1" smtClean="0"/>
                  <a:t>vs</a:t>
                </a:r>
                <a:r>
                  <a:rPr lang="en-US" sz="1200" dirty="0" smtClean="0"/>
                  <a:t> Height</a:t>
                </a:r>
                <a:endParaRPr lang="en-US" sz="1200" dirty="0"/>
              </a:p>
            </p:txBody>
          </p:sp>
          <p:sp>
            <p:nvSpPr>
              <p:cNvPr id="21" name="TextBox 20"/>
              <p:cNvSpPr txBox="1"/>
              <p:nvPr/>
            </p:nvSpPr>
            <p:spPr>
              <a:xfrm>
                <a:off x="5123358" y="4018057"/>
                <a:ext cx="2174127" cy="276999"/>
              </a:xfrm>
              <a:prstGeom prst="rect">
                <a:avLst/>
              </a:prstGeom>
              <a:solidFill>
                <a:schemeClr val="bg1"/>
              </a:solidFill>
            </p:spPr>
            <p:txBody>
              <a:bodyPr wrap="square" rtlCol="0">
                <a:spAutoFit/>
              </a:bodyPr>
              <a:lstStyle/>
              <a:p>
                <a:r>
                  <a:rPr lang="en-US" sz="1200" dirty="0" smtClean="0"/>
                  <a:t>       Wind speed </a:t>
                </a:r>
                <a:r>
                  <a:rPr lang="en-US" sz="1200" dirty="0" err="1" smtClean="0"/>
                  <a:t>vs</a:t>
                </a:r>
                <a:r>
                  <a:rPr lang="en-US" sz="1200" dirty="0" smtClean="0"/>
                  <a:t> Height   </a:t>
                </a:r>
                <a:endParaRPr lang="en-US" sz="1200" dirty="0"/>
              </a:p>
            </p:txBody>
          </p:sp>
          <p:sp>
            <p:nvSpPr>
              <p:cNvPr id="22" name="TextBox 21"/>
              <p:cNvSpPr txBox="1"/>
              <p:nvPr/>
            </p:nvSpPr>
            <p:spPr>
              <a:xfrm>
                <a:off x="4648200" y="4933175"/>
                <a:ext cx="1391863" cy="276999"/>
              </a:xfrm>
              <a:prstGeom prst="rect">
                <a:avLst/>
              </a:prstGeom>
              <a:noFill/>
            </p:spPr>
            <p:txBody>
              <a:bodyPr wrap="square" rtlCol="0">
                <a:spAutoFit/>
                <a:scene3d>
                  <a:camera prst="orthographicFront">
                    <a:rot lat="0" lon="0" rev="5400000"/>
                  </a:camera>
                  <a:lightRig rig="threePt" dir="t"/>
                </a:scene3d>
              </a:bodyPr>
              <a:lstStyle/>
              <a:p>
                <a:r>
                  <a:rPr lang="en-US" sz="1200" dirty="0" smtClean="0"/>
                  <a:t>Height (km)   </a:t>
                </a:r>
                <a:endParaRPr lang="en-US" sz="1200" dirty="0"/>
              </a:p>
            </p:txBody>
          </p:sp>
          <p:sp>
            <p:nvSpPr>
              <p:cNvPr id="23" name="TextBox 22"/>
              <p:cNvSpPr txBox="1"/>
              <p:nvPr/>
            </p:nvSpPr>
            <p:spPr>
              <a:xfrm>
                <a:off x="2436428" y="4933174"/>
                <a:ext cx="1391863" cy="276999"/>
              </a:xfrm>
              <a:prstGeom prst="rect">
                <a:avLst/>
              </a:prstGeom>
              <a:noFill/>
            </p:spPr>
            <p:txBody>
              <a:bodyPr wrap="square" rtlCol="0">
                <a:spAutoFit/>
                <a:scene3d>
                  <a:camera prst="orthographicFront">
                    <a:rot lat="0" lon="0" rev="5400000"/>
                  </a:camera>
                  <a:lightRig rig="threePt" dir="t"/>
                </a:scene3d>
              </a:bodyPr>
              <a:lstStyle/>
              <a:p>
                <a:r>
                  <a:rPr lang="en-US" sz="1200" dirty="0" smtClean="0"/>
                  <a:t>Height (km)   </a:t>
                </a:r>
                <a:endParaRPr lang="en-US" sz="1200" dirty="0"/>
              </a:p>
            </p:txBody>
          </p:sp>
          <p:sp>
            <p:nvSpPr>
              <p:cNvPr id="37" name="TextBox 36"/>
              <p:cNvSpPr txBox="1"/>
              <p:nvPr/>
            </p:nvSpPr>
            <p:spPr>
              <a:xfrm>
                <a:off x="5259376" y="6105362"/>
                <a:ext cx="2174127" cy="523220"/>
              </a:xfrm>
              <a:prstGeom prst="rect">
                <a:avLst/>
              </a:prstGeom>
              <a:solidFill>
                <a:schemeClr val="bg1"/>
              </a:solidFill>
            </p:spPr>
            <p:txBody>
              <a:bodyPr wrap="square" rtlCol="0">
                <a:spAutoFit/>
              </a:bodyPr>
              <a:lstStyle/>
              <a:p>
                <a:r>
                  <a:rPr lang="en-US" sz="1400" dirty="0" smtClean="0"/>
                  <a:t>  Wind speed (m/s)</a:t>
                </a:r>
              </a:p>
              <a:p>
                <a:r>
                  <a:rPr lang="en-US" sz="1400" dirty="0" smtClean="0"/>
                  <a:t>Black line 4 </a:t>
                </a:r>
                <a:r>
                  <a:rPr lang="en-US" sz="1400" dirty="0" err="1" smtClean="0"/>
                  <a:t>Hr</a:t>
                </a:r>
                <a:r>
                  <a:rPr lang="en-US" sz="1400" dirty="0" smtClean="0"/>
                  <a:t> </a:t>
                </a:r>
                <a:r>
                  <a:rPr lang="en-US" sz="1400" dirty="0" err="1" smtClean="0"/>
                  <a:t>avg</a:t>
                </a:r>
                <a:endParaRPr lang="en-US" sz="1200" dirty="0"/>
              </a:p>
            </p:txBody>
          </p:sp>
        </p:grpSp>
      </p:grpSp>
      <p:grpSp>
        <p:nvGrpSpPr>
          <p:cNvPr id="28" name="Group 27"/>
          <p:cNvGrpSpPr/>
          <p:nvPr/>
        </p:nvGrpSpPr>
        <p:grpSpPr>
          <a:xfrm>
            <a:off x="0" y="369332"/>
            <a:ext cx="5867400" cy="2754868"/>
            <a:chOff x="0" y="369332"/>
            <a:chExt cx="5867400" cy="2754868"/>
          </a:xfrm>
        </p:grpSpPr>
        <p:sp>
          <p:nvSpPr>
            <p:cNvPr id="8" name="Rectangle 7"/>
            <p:cNvSpPr/>
            <p:nvPr/>
          </p:nvSpPr>
          <p:spPr>
            <a:xfrm>
              <a:off x="0" y="369332"/>
              <a:ext cx="5867400" cy="2754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632" t="4085" r="74651" b="65227"/>
            <a:stretch/>
          </p:blipFill>
          <p:spPr bwMode="auto">
            <a:xfrm>
              <a:off x="73773" y="662434"/>
              <a:ext cx="2669427"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rot="14994415">
              <a:off x="984308" y="1739202"/>
              <a:ext cx="653914" cy="208666"/>
            </a:xfrm>
            <a:prstGeom prst="rightArrow">
              <a:avLst/>
            </a:prstGeom>
            <a:solidFill>
              <a:srgbClr val="FF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774" y="521732"/>
              <a:ext cx="2252754" cy="338554"/>
            </a:xfrm>
            <a:prstGeom prst="rect">
              <a:avLst/>
            </a:prstGeom>
            <a:solidFill>
              <a:schemeClr val="bg1"/>
            </a:solidFill>
          </p:spPr>
          <p:txBody>
            <a:bodyPr wrap="square" rtlCol="0">
              <a:spAutoFit/>
            </a:bodyPr>
            <a:lstStyle/>
            <a:p>
              <a:r>
                <a:rPr lang="en-US" sz="1600" dirty="0" smtClean="0"/>
                <a:t>             Velocity</a:t>
              </a:r>
              <a:endParaRPr lang="en-US" sz="1600" dirty="0"/>
            </a:p>
          </p:txBody>
        </p:sp>
        <p:pic>
          <p:nvPicPr>
            <p:cNvPr id="34"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632" t="34773" r="74651" b="34539"/>
            <a:stretch/>
          </p:blipFill>
          <p:spPr bwMode="auto">
            <a:xfrm>
              <a:off x="2895600" y="841319"/>
              <a:ext cx="2669427"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3083673" y="493157"/>
              <a:ext cx="2174127" cy="338554"/>
            </a:xfrm>
            <a:prstGeom prst="rect">
              <a:avLst/>
            </a:prstGeom>
            <a:solidFill>
              <a:schemeClr val="bg1"/>
            </a:solidFill>
          </p:spPr>
          <p:txBody>
            <a:bodyPr wrap="square" rtlCol="0">
              <a:spAutoFit/>
            </a:bodyPr>
            <a:lstStyle/>
            <a:p>
              <a:r>
                <a:rPr lang="en-US" sz="1600" dirty="0" smtClean="0"/>
                <a:t>              Intensity</a:t>
              </a:r>
              <a:endParaRPr lang="en-US" sz="1600" dirty="0"/>
            </a:p>
          </p:txBody>
        </p:sp>
      </p:grpSp>
      <p:sp>
        <p:nvSpPr>
          <p:cNvPr id="33" name="TextBox 32"/>
          <p:cNvSpPr txBox="1"/>
          <p:nvPr/>
        </p:nvSpPr>
        <p:spPr>
          <a:xfrm>
            <a:off x="2895601" y="-1524000"/>
            <a:ext cx="2252754" cy="338554"/>
          </a:xfrm>
          <a:prstGeom prst="rect">
            <a:avLst/>
          </a:prstGeom>
          <a:solidFill>
            <a:schemeClr val="bg1"/>
          </a:solidFill>
        </p:spPr>
        <p:txBody>
          <a:bodyPr wrap="square" rtlCol="0">
            <a:spAutoFit/>
          </a:bodyPr>
          <a:lstStyle/>
          <a:p>
            <a:r>
              <a:rPr lang="en-US" sz="1600" dirty="0" smtClean="0"/>
              <a:t>             Velocity</a:t>
            </a:r>
            <a:endParaRPr lang="en-US" sz="1600" dirty="0"/>
          </a:p>
        </p:txBody>
      </p:sp>
      <p:grpSp>
        <p:nvGrpSpPr>
          <p:cNvPr id="29" name="Group 28"/>
          <p:cNvGrpSpPr/>
          <p:nvPr/>
        </p:nvGrpSpPr>
        <p:grpSpPr>
          <a:xfrm>
            <a:off x="6265628" y="22711"/>
            <a:ext cx="2878372" cy="3634889"/>
            <a:chOff x="6265628" y="22711"/>
            <a:chExt cx="2878372" cy="3634889"/>
          </a:xfrm>
        </p:grpSpPr>
        <p:grpSp>
          <p:nvGrpSpPr>
            <p:cNvPr id="17" name="Group 16"/>
            <p:cNvGrpSpPr/>
            <p:nvPr/>
          </p:nvGrpSpPr>
          <p:grpSpPr>
            <a:xfrm>
              <a:off x="6265628" y="385123"/>
              <a:ext cx="2878372" cy="3272477"/>
              <a:chOff x="2642124" y="373455"/>
              <a:chExt cx="2878372" cy="3272477"/>
            </a:xfrm>
          </p:grpSpPr>
          <p:sp>
            <p:nvSpPr>
              <p:cNvPr id="26" name="Rectangle 25"/>
              <p:cNvSpPr/>
              <p:nvPr/>
            </p:nvSpPr>
            <p:spPr>
              <a:xfrm>
                <a:off x="2642124" y="373455"/>
                <a:ext cx="2878372" cy="3240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819400" y="499676"/>
                <a:ext cx="2514600" cy="3146256"/>
                <a:chOff x="2743200" y="0"/>
                <a:chExt cx="2514600" cy="3146256"/>
              </a:xfrm>
            </p:grpSpPr>
            <p:pic>
              <p:nvPicPr>
                <p:cNvPr id="6" name="Picture 5"/>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27261" t="19146" r="56658" b="66580"/>
                <a:stretch/>
              </p:blipFill>
              <p:spPr bwMode="auto">
                <a:xfrm>
                  <a:off x="2743200" y="81378"/>
                  <a:ext cx="243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27261" t="48113" r="56721" b="37613"/>
                <a:stretch/>
              </p:blipFill>
              <p:spPr bwMode="auto">
                <a:xfrm>
                  <a:off x="2752725" y="1524000"/>
                  <a:ext cx="242887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083673" y="0"/>
                  <a:ext cx="2174127" cy="338554"/>
                </a:xfrm>
                <a:prstGeom prst="rect">
                  <a:avLst/>
                </a:prstGeom>
                <a:solidFill>
                  <a:schemeClr val="bg1"/>
                </a:solidFill>
              </p:spPr>
              <p:txBody>
                <a:bodyPr wrap="square" rtlCol="0">
                  <a:spAutoFit/>
                </a:bodyPr>
                <a:lstStyle/>
                <a:p>
                  <a:r>
                    <a:rPr lang="en-US" sz="1600" dirty="0" smtClean="0"/>
                    <a:t>Velocity along (B)</a:t>
                  </a:r>
                  <a:endParaRPr lang="en-US" sz="1600" dirty="0"/>
                </a:p>
              </p:txBody>
            </p:sp>
            <p:sp>
              <p:nvSpPr>
                <p:cNvPr id="14" name="TextBox 13"/>
                <p:cNvSpPr txBox="1"/>
                <p:nvPr/>
              </p:nvSpPr>
              <p:spPr>
                <a:xfrm>
                  <a:off x="3083672" y="1430925"/>
                  <a:ext cx="2174127" cy="338554"/>
                </a:xfrm>
                <a:prstGeom prst="rect">
                  <a:avLst/>
                </a:prstGeom>
                <a:solidFill>
                  <a:schemeClr val="bg1"/>
                </a:solidFill>
              </p:spPr>
              <p:txBody>
                <a:bodyPr wrap="square" rtlCol="0">
                  <a:spAutoFit/>
                </a:bodyPr>
                <a:lstStyle/>
                <a:p>
                  <a:r>
                    <a:rPr lang="en-US" sz="1600" dirty="0" smtClean="0"/>
                    <a:t>Intensity along (B)</a:t>
                  </a:r>
                  <a:endParaRPr lang="en-US" sz="1600" dirty="0"/>
                </a:p>
              </p:txBody>
            </p:sp>
            <p:sp>
              <p:nvSpPr>
                <p:cNvPr id="15" name="TextBox 14"/>
                <p:cNvSpPr txBox="1"/>
                <p:nvPr/>
              </p:nvSpPr>
              <p:spPr>
                <a:xfrm>
                  <a:off x="2895600" y="2807702"/>
                  <a:ext cx="2174127" cy="338554"/>
                </a:xfrm>
                <a:prstGeom prst="rect">
                  <a:avLst/>
                </a:prstGeom>
                <a:solidFill>
                  <a:schemeClr val="bg1"/>
                </a:solidFill>
              </p:spPr>
              <p:txBody>
                <a:bodyPr wrap="square" rtlCol="0">
                  <a:spAutoFit/>
                </a:bodyPr>
                <a:lstStyle/>
                <a:p>
                  <a:r>
                    <a:rPr lang="en-US" sz="1600" dirty="0" smtClean="0"/>
                    <a:t>All distances in km</a:t>
                  </a:r>
                  <a:endParaRPr lang="en-US" sz="1600" dirty="0"/>
                </a:p>
              </p:txBody>
            </p:sp>
          </p:grpSp>
        </p:grpSp>
        <p:sp>
          <p:nvSpPr>
            <p:cNvPr id="38" name="TextBox 37"/>
            <p:cNvSpPr txBox="1"/>
            <p:nvPr/>
          </p:nvSpPr>
          <p:spPr>
            <a:xfrm>
              <a:off x="7099563" y="22711"/>
              <a:ext cx="1210501" cy="369332"/>
            </a:xfrm>
            <a:prstGeom prst="rect">
              <a:avLst/>
            </a:prstGeom>
            <a:noFill/>
          </p:spPr>
          <p:txBody>
            <a:bodyPr wrap="square" rtlCol="0">
              <a:spAutoFit/>
            </a:bodyPr>
            <a:lstStyle/>
            <a:p>
              <a:r>
                <a:rPr lang="en-US" dirty="0" smtClean="0"/>
                <a:t>Vertical</a:t>
              </a:r>
              <a:endParaRPr lang="en-US" dirty="0"/>
            </a:p>
          </p:txBody>
        </p:sp>
      </p:grpSp>
      <p:sp>
        <p:nvSpPr>
          <p:cNvPr id="36" name="TextBox 35"/>
          <p:cNvSpPr txBox="1"/>
          <p:nvPr/>
        </p:nvSpPr>
        <p:spPr>
          <a:xfrm>
            <a:off x="268210" y="3393570"/>
            <a:ext cx="8280728" cy="1692771"/>
          </a:xfrm>
          <a:prstGeom prst="rect">
            <a:avLst/>
          </a:prstGeom>
          <a:noFill/>
        </p:spPr>
        <p:txBody>
          <a:bodyPr wrap="none" rtlCol="0">
            <a:spAutoFit/>
          </a:bodyPr>
          <a:lstStyle/>
          <a:p>
            <a:r>
              <a:rPr lang="en-US" sz="2400" dirty="0" smtClean="0"/>
              <a:t>Using low angle scans to study the surface layer :</a:t>
            </a:r>
          </a:p>
          <a:p>
            <a:r>
              <a:rPr lang="en-US" sz="2000" dirty="0" smtClean="0"/>
              <a:t>Precipitation driven outflows </a:t>
            </a:r>
          </a:p>
          <a:p>
            <a:endParaRPr lang="en-US" sz="2000" dirty="0"/>
          </a:p>
          <a:p>
            <a:r>
              <a:rPr lang="en-US" sz="2000" dirty="0" smtClean="0"/>
              <a:t>The velocity and aerosol backscatter enhancement can be tracked by the </a:t>
            </a:r>
            <a:r>
              <a:rPr lang="en-US" sz="2000" dirty="0" err="1" smtClean="0"/>
              <a:t>lidar</a:t>
            </a:r>
            <a:endParaRPr lang="en-US" sz="2000" dirty="0" smtClean="0"/>
          </a:p>
          <a:p>
            <a:r>
              <a:rPr lang="en-US" sz="2000" dirty="0" smtClean="0"/>
              <a:t>In both the horizontal and vertical planes</a:t>
            </a:r>
            <a:endParaRPr lang="en-US" sz="2000" dirty="0"/>
          </a:p>
        </p:txBody>
      </p:sp>
      <p:sp>
        <p:nvSpPr>
          <p:cNvPr id="41" name="TextBox 40"/>
          <p:cNvSpPr txBox="1"/>
          <p:nvPr/>
        </p:nvSpPr>
        <p:spPr>
          <a:xfrm>
            <a:off x="2649724" y="5769114"/>
            <a:ext cx="6435351" cy="707886"/>
          </a:xfrm>
          <a:prstGeom prst="rect">
            <a:avLst/>
          </a:prstGeom>
          <a:noFill/>
        </p:spPr>
        <p:txBody>
          <a:bodyPr wrap="none" rtlCol="0">
            <a:spAutoFit/>
          </a:bodyPr>
          <a:lstStyle/>
          <a:p>
            <a:r>
              <a:rPr lang="en-US" sz="2000" dirty="0" smtClean="0"/>
              <a:t>The depth and strength of the outflow can be characterized </a:t>
            </a:r>
          </a:p>
          <a:p>
            <a:r>
              <a:rPr lang="en-US" sz="2000" dirty="0" smtClean="0"/>
              <a:t>by its effect on the wind profile</a:t>
            </a:r>
          </a:p>
        </p:txBody>
      </p:sp>
      <p:pic>
        <p:nvPicPr>
          <p:cNvPr id="5123" name="Picture 3"/>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3902" t="65148" r="44075" b="5816"/>
          <a:stretch/>
        </p:blipFill>
        <p:spPr bwMode="auto">
          <a:xfrm>
            <a:off x="2326528" y="5137205"/>
            <a:ext cx="6817472" cy="172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5043170" y="3886200"/>
            <a:ext cx="3886200" cy="923330"/>
          </a:xfrm>
          <a:prstGeom prst="rect">
            <a:avLst/>
          </a:prstGeom>
          <a:noFill/>
        </p:spPr>
        <p:txBody>
          <a:bodyPr wrap="square" rtlCol="0">
            <a:spAutoFit/>
          </a:bodyPr>
          <a:lstStyle/>
          <a:p>
            <a:r>
              <a:rPr lang="en-US" dirty="0" smtClean="0"/>
              <a:t>and also in other measurements made on the ship : thermodynamic and aerosol concentration and scattering</a:t>
            </a:r>
            <a:endParaRPr lang="en-US" dirty="0"/>
          </a:p>
        </p:txBody>
      </p:sp>
    </p:spTree>
    <p:extLst>
      <p:ext uri="{BB962C8B-B14F-4D97-AF65-F5344CB8AC3E}">
        <p14:creationId xmlns:p14="http://schemas.microsoft.com/office/powerpoint/2010/main" val="3870553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xEl>
                                              <p:pRg st="3" end="3"/>
                                            </p:txEl>
                                          </p:spTgt>
                                        </p:tgtEl>
                                        <p:attrNameLst>
                                          <p:attrName>style.visibility</p:attrName>
                                        </p:attrNameLst>
                                      </p:cBhvr>
                                      <p:to>
                                        <p:strVal val="visible"/>
                                      </p:to>
                                    </p:set>
                                    <p:animEffect transition="in" filter="fade">
                                      <p:cBhvr>
                                        <p:cTn id="7" dur="500"/>
                                        <p:tgtEl>
                                          <p:spTgt spid="3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4" end="4"/>
                                            </p:txEl>
                                          </p:spTgt>
                                        </p:tgtEl>
                                        <p:attrNameLst>
                                          <p:attrName>style.visibility</p:attrName>
                                        </p:attrNameLst>
                                      </p:cBhvr>
                                      <p:to>
                                        <p:strVal val="visible"/>
                                      </p:to>
                                    </p:set>
                                    <p:animEffect transition="in" filter="fade">
                                      <p:cBhvr>
                                        <p:cTn id="12" dur="500"/>
                                        <p:tgtEl>
                                          <p:spTgt spid="36">
                                            <p:txEl>
                                              <p:pRg st="4" end="4"/>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6">
                                            <p:txEl>
                                              <p:pRg st="0" end="0"/>
                                            </p:txEl>
                                          </p:spTgt>
                                        </p:tgtEl>
                                      </p:cBhvr>
                                    </p:animEffect>
                                    <p:set>
                                      <p:cBhvr>
                                        <p:cTn id="21" dur="1" fill="hold">
                                          <p:stCondLst>
                                            <p:cond delay="499"/>
                                          </p:stCondLst>
                                        </p:cTn>
                                        <p:tgtEl>
                                          <p:spTgt spid="36">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36">
                                            <p:txEl>
                                              <p:pRg st="1" end="1"/>
                                            </p:txEl>
                                          </p:spTgt>
                                        </p:tgtEl>
                                      </p:cBhvr>
                                    </p:animEffect>
                                    <p:set>
                                      <p:cBhvr>
                                        <p:cTn id="24" dur="1" fill="hold">
                                          <p:stCondLst>
                                            <p:cond delay="499"/>
                                          </p:stCondLst>
                                        </p:cTn>
                                        <p:tgtEl>
                                          <p:spTgt spid="36">
                                            <p:txEl>
                                              <p:pRg st="1" end="1"/>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6">
                                            <p:txEl>
                                              <p:pRg st="3" end="3"/>
                                            </p:txEl>
                                          </p:spTgt>
                                        </p:tgtEl>
                                      </p:cBhvr>
                                    </p:animEffect>
                                    <p:set>
                                      <p:cBhvr>
                                        <p:cTn id="27" dur="1" fill="hold">
                                          <p:stCondLst>
                                            <p:cond delay="499"/>
                                          </p:stCondLst>
                                        </p:cTn>
                                        <p:tgtEl>
                                          <p:spTgt spid="36">
                                            <p:txEl>
                                              <p:pRg st="3" end="3"/>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36">
                                            <p:txEl>
                                              <p:pRg st="4" end="4"/>
                                            </p:txEl>
                                          </p:spTgt>
                                        </p:tgtEl>
                                      </p:cBhvr>
                                    </p:animEffect>
                                    <p:set>
                                      <p:cBhvr>
                                        <p:cTn id="30" dur="1" fill="hold">
                                          <p:stCondLst>
                                            <p:cond delay="499"/>
                                          </p:stCondLst>
                                        </p:cTn>
                                        <p:tgtEl>
                                          <p:spTgt spid="36">
                                            <p:txEl>
                                              <p:pRg st="4" end="4"/>
                                            </p:txEl>
                                          </p:spTgt>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xEl>
                                              <p:pRg st="1" end="1"/>
                                            </p:txEl>
                                          </p:spTgt>
                                        </p:tgtEl>
                                        <p:attrNameLst>
                                          <p:attrName>style.visibility</p:attrName>
                                        </p:attrNameLst>
                                      </p:cBhvr>
                                      <p:to>
                                        <p:strVal val="visible"/>
                                      </p:to>
                                    </p:set>
                                    <p:animEffect transition="in" filter="fade">
                                      <p:cBhvr>
                                        <p:cTn id="37" dur="500"/>
                                        <p:tgtEl>
                                          <p:spTgt spid="41">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1">
                                            <p:txEl>
                                              <p:pRg st="0" end="0"/>
                                            </p:txEl>
                                          </p:spTgt>
                                        </p:tgtEl>
                                        <p:attrNameLst>
                                          <p:attrName>style.visibility</p:attrName>
                                        </p:attrNameLst>
                                      </p:cBhvr>
                                      <p:to>
                                        <p:strVal val="visible"/>
                                      </p:to>
                                    </p:set>
                                    <p:animEffect transition="in" filter="fade">
                                      <p:cBhvr>
                                        <p:cTn id="40" dur="500"/>
                                        <p:tgtEl>
                                          <p:spTgt spid="4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123"/>
                                        </p:tgtEl>
                                        <p:attrNameLst>
                                          <p:attrName>style.visibility</p:attrName>
                                        </p:attrNameLst>
                                      </p:cBhvr>
                                      <p:to>
                                        <p:strVal val="visible"/>
                                      </p:to>
                                    </p:set>
                                    <p:animEffect transition="in" filter="fade">
                                      <p:cBhvr>
                                        <p:cTn id="45" dur="500"/>
                                        <p:tgtEl>
                                          <p:spTgt spid="51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allAtOnce"/>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1"/>
            <a:ext cx="8305800" cy="3886200"/>
          </a:xfrm>
        </p:spPr>
        <p:txBody>
          <a:bodyPr>
            <a:normAutofit fontScale="77500" lnSpcReduction="20000"/>
          </a:bodyPr>
          <a:lstStyle/>
          <a:p>
            <a:pPr marL="0" indent="0">
              <a:buNone/>
            </a:pPr>
            <a:r>
              <a:rPr lang="en-US" sz="4000" dirty="0" smtClean="0">
                <a:solidFill>
                  <a:schemeClr val="bg1"/>
                </a:solidFill>
              </a:rPr>
              <a:t>Summary</a:t>
            </a:r>
            <a:endParaRPr lang="en-US" sz="4000" dirty="0">
              <a:solidFill>
                <a:schemeClr val="bg1"/>
              </a:solidFill>
            </a:endParaRPr>
          </a:p>
          <a:p>
            <a:r>
              <a:rPr lang="en-US" sz="3600" dirty="0">
                <a:solidFill>
                  <a:schemeClr val="bg1"/>
                </a:solidFill>
              </a:rPr>
              <a:t>HRDL operated continuously (&gt;98% uptime &amp; 1350Hrs for Legs 2&amp;3) during DYANMO.</a:t>
            </a:r>
          </a:p>
          <a:p>
            <a:r>
              <a:rPr lang="en-US" sz="3600" dirty="0">
                <a:solidFill>
                  <a:schemeClr val="bg1"/>
                </a:solidFill>
              </a:rPr>
              <a:t>Provide information on horizontal winds, turbulence and resolved spatial and temporally evolving wind fields</a:t>
            </a:r>
          </a:p>
          <a:p>
            <a:r>
              <a:rPr lang="en-US" sz="3600" dirty="0" smtClean="0">
                <a:solidFill>
                  <a:schemeClr val="bg1"/>
                </a:solidFill>
              </a:rPr>
              <a:t>Forming distributions </a:t>
            </a:r>
            <a:r>
              <a:rPr lang="en-US" sz="3600" dirty="0">
                <a:solidFill>
                  <a:schemeClr val="bg1"/>
                </a:solidFill>
              </a:rPr>
              <a:t>and statistics from these </a:t>
            </a:r>
            <a:r>
              <a:rPr lang="en-US" sz="3600" dirty="0" smtClean="0">
                <a:solidFill>
                  <a:schemeClr val="bg1"/>
                </a:solidFill>
              </a:rPr>
              <a:t>results as a function of convective regime</a:t>
            </a:r>
          </a:p>
          <a:p>
            <a:r>
              <a:rPr lang="en-US" sz="3600" dirty="0" smtClean="0">
                <a:solidFill>
                  <a:schemeClr val="bg1"/>
                </a:solidFill>
              </a:rPr>
              <a:t>Creating a catalogue of convective outflow properties</a:t>
            </a:r>
            <a:endParaRPr lang="en-US" sz="3600" dirty="0" smtClean="0">
              <a:solidFill>
                <a:schemeClr val="bg1"/>
              </a:solidFill>
            </a:endParaRPr>
          </a:p>
          <a:p>
            <a:endParaRPr lang="en-US" sz="3600" dirty="0">
              <a:solidFill>
                <a:schemeClr val="bg1"/>
              </a:solidFill>
            </a:endParaRPr>
          </a:p>
          <a:p>
            <a:endParaRPr lang="en-US" sz="3600" dirty="0">
              <a:solidFill>
                <a:schemeClr val="bg1"/>
              </a:soli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2" y="4413606"/>
            <a:ext cx="9144000" cy="247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47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626" t="2569" r="12018" b="1877"/>
          <a:stretch/>
        </p:blipFill>
        <p:spPr bwMode="auto">
          <a:xfrm>
            <a:off x="3962400" y="463387"/>
            <a:ext cx="5181600" cy="602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62400" y="6488668"/>
            <a:ext cx="5181601" cy="369332"/>
          </a:xfrm>
          <a:prstGeom prst="rect">
            <a:avLst/>
          </a:prstGeom>
          <a:solidFill>
            <a:schemeClr val="bg1"/>
          </a:solidFill>
        </p:spPr>
        <p:txBody>
          <a:bodyPr wrap="square" rtlCol="0">
            <a:spAutoFit/>
          </a:bodyPr>
          <a:lstStyle/>
          <a:p>
            <a:pPr algn="r"/>
            <a:r>
              <a:rPr lang="en-US" dirty="0"/>
              <a:t>Courtesy of Jon </a:t>
            </a:r>
            <a:r>
              <a:rPr lang="en-US" dirty="0" err="1"/>
              <a:t>Gottschalck</a:t>
            </a:r>
            <a:r>
              <a:rPr lang="en-US" dirty="0"/>
              <a:t> </a:t>
            </a:r>
            <a:r>
              <a:rPr lang="en-US" dirty="0" smtClean="0"/>
              <a:t>and Qin </a:t>
            </a:r>
            <a:r>
              <a:rPr lang="en-US" dirty="0"/>
              <a:t>Zhang </a:t>
            </a:r>
          </a:p>
        </p:txBody>
      </p:sp>
      <p:sp>
        <p:nvSpPr>
          <p:cNvPr id="8" name="TextBox 7"/>
          <p:cNvSpPr txBox="1"/>
          <p:nvPr/>
        </p:nvSpPr>
        <p:spPr>
          <a:xfrm>
            <a:off x="3962399" y="244669"/>
            <a:ext cx="5181601" cy="369332"/>
          </a:xfrm>
          <a:prstGeom prst="rect">
            <a:avLst/>
          </a:prstGeom>
          <a:solidFill>
            <a:schemeClr val="bg1"/>
          </a:solidFill>
        </p:spPr>
        <p:txBody>
          <a:bodyPr wrap="square" rtlCol="0">
            <a:spAutoFit/>
          </a:bodyPr>
          <a:lstStyle/>
          <a:p>
            <a:pPr algn="ctr"/>
            <a:r>
              <a:rPr lang="en-US" dirty="0" smtClean="0"/>
              <a:t>MJO Life Cycle Composite : Precipitation </a:t>
            </a:r>
            <a:endParaRPr lang="en-US" dirty="0"/>
          </a:p>
        </p:txBody>
      </p:sp>
      <p:sp>
        <p:nvSpPr>
          <p:cNvPr id="9" name="Title 1"/>
          <p:cNvSpPr txBox="1">
            <a:spLocks/>
          </p:cNvSpPr>
          <p:nvPr/>
        </p:nvSpPr>
        <p:spPr>
          <a:xfrm>
            <a:off x="152400" y="914400"/>
            <a:ext cx="3886200" cy="2971800"/>
          </a:xfrm>
          <a:prstGeom prst="rect">
            <a:avLst/>
          </a:prstGeom>
          <a:noFill/>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i="1" dirty="0" smtClean="0">
                <a:latin typeface="+mn-lt"/>
              </a:rPr>
              <a:t>30-60 day pattern</a:t>
            </a:r>
          </a:p>
          <a:p>
            <a:pPr algn="l"/>
            <a:endParaRPr lang="en-US" sz="2200" i="1" dirty="0">
              <a:latin typeface="+mn-lt"/>
            </a:endParaRPr>
          </a:p>
          <a:p>
            <a:pPr algn="l"/>
            <a:r>
              <a:rPr lang="en-US" sz="2200" i="1" dirty="0" smtClean="0">
                <a:latin typeface="+mn-lt"/>
              </a:rPr>
              <a:t>In the Indian Ocean and the Western Pacific, the MJO manifests as anomalous rainfall – enhanced and suppressed convection</a:t>
            </a:r>
          </a:p>
          <a:p>
            <a:pPr algn="l"/>
            <a:endParaRPr lang="en-US" sz="2200" i="1" dirty="0" smtClean="0">
              <a:latin typeface="+mn-lt"/>
            </a:endParaRPr>
          </a:p>
          <a:p>
            <a:pPr algn="l"/>
            <a:r>
              <a:rPr lang="en-US" sz="2200" i="1" dirty="0" smtClean="0">
                <a:latin typeface="+mn-lt"/>
              </a:rPr>
              <a:t>Challenge : Characterize convection over large spatial and temporal scales</a:t>
            </a:r>
          </a:p>
          <a:p>
            <a:pPr algn="l"/>
            <a:endParaRPr lang="en-US" sz="2200" i="1" dirty="0">
              <a:latin typeface="+mn-lt"/>
            </a:endParaRPr>
          </a:p>
          <a:p>
            <a:pPr algn="l"/>
            <a:r>
              <a:rPr lang="en-US" sz="2200" i="1" dirty="0" smtClean="0">
                <a:latin typeface="+mn-lt"/>
              </a:rPr>
              <a:t>Several experiments across the Indian Ocean and Western Pacific </a:t>
            </a:r>
            <a:r>
              <a:rPr lang="en-US" sz="2200" dirty="0" smtClean="0">
                <a:latin typeface="+mn-lt"/>
              </a:rPr>
              <a:t>(DYNAMO,CINDY,AMIE)</a:t>
            </a:r>
          </a:p>
          <a:p>
            <a:pPr algn="l"/>
            <a:endParaRPr lang="en-US" sz="2200" dirty="0" smtClean="0">
              <a:latin typeface="+mn-lt"/>
            </a:endParaRPr>
          </a:p>
          <a:p>
            <a:pPr algn="l"/>
            <a:r>
              <a:rPr lang="en-US" sz="2200" dirty="0" smtClean="0">
                <a:latin typeface="+mn-lt"/>
              </a:rPr>
              <a:t>Sounding Network</a:t>
            </a:r>
            <a:endParaRPr lang="en-US" sz="2200" dirty="0">
              <a:latin typeface="+mn-lt"/>
            </a:endParaRPr>
          </a:p>
        </p:txBody>
      </p:sp>
      <p:sp>
        <p:nvSpPr>
          <p:cNvPr id="12" name="Title 1"/>
          <p:cNvSpPr>
            <a:spLocks noGrp="1"/>
          </p:cNvSpPr>
          <p:nvPr>
            <p:ph type="title"/>
          </p:nvPr>
        </p:nvSpPr>
        <p:spPr>
          <a:xfrm>
            <a:off x="457200" y="304800"/>
            <a:ext cx="8229600" cy="1133727"/>
          </a:xfrm>
        </p:spPr>
        <p:txBody>
          <a:bodyPr anchor="t" anchorCtr="0">
            <a:noAutofit/>
          </a:bodyPr>
          <a:lstStyle/>
          <a:p>
            <a:pPr algn="l"/>
            <a:r>
              <a:rPr lang="en-US" sz="3200" i="1" dirty="0" smtClean="0">
                <a:latin typeface="+mn-lt"/>
              </a:rPr>
              <a:t>Background :</a:t>
            </a:r>
            <a:br>
              <a:rPr lang="en-US" sz="3200" i="1" dirty="0" smtClean="0">
                <a:latin typeface="+mn-lt"/>
              </a:rPr>
            </a:br>
            <a:endParaRPr lang="en-US" sz="2400" dirty="0">
              <a:latin typeface="+mn-lt"/>
            </a:endParaRPr>
          </a:p>
        </p:txBody>
      </p:sp>
      <p:sp>
        <p:nvSpPr>
          <p:cNvPr id="2" name="Rectangle 1"/>
          <p:cNvSpPr/>
          <p:nvPr/>
        </p:nvSpPr>
        <p:spPr>
          <a:xfrm>
            <a:off x="4724400" y="2209800"/>
            <a:ext cx="1447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5400" y="2286000"/>
            <a:ext cx="152400" cy="1143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190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fade">
                                      <p:cBhvr>
                                        <p:cTn id="12" dur="500"/>
                                        <p:tgtEl>
                                          <p:spTgt spid="9">
                                            <p:txEl>
                                              <p:pRg st="6" end="6"/>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8" end="8"/>
                                            </p:txEl>
                                          </p:spTgt>
                                        </p:tgtEl>
                                        <p:attrNameLst>
                                          <p:attrName>style.visibility</p:attrName>
                                        </p:attrNameLst>
                                      </p:cBhvr>
                                      <p:to>
                                        <p:strVal val="visible"/>
                                      </p:to>
                                    </p:set>
                                    <p:animEffect transition="in" filter="fade">
                                      <p:cBhvr>
                                        <p:cTn id="16" dur="500"/>
                                        <p:tgtEl>
                                          <p:spTgt spid="9">
                                            <p:txEl>
                                              <p:pRg st="8" end="8"/>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494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members.outpost10f.com/~lindax/spongebob/images/spongebob-pictures/spongebob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000" y="1066800"/>
            <a:ext cx="39624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5384346"/>
            <a:ext cx="7772400" cy="1470025"/>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Raul Alvarez and Ann </a:t>
            </a:r>
            <a:r>
              <a:rPr lang="en-US"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Weickmann</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members.outpost10f.com/~lindax/spongebob/images/spongebob-pictures/spongebob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77686"/>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596" t="29532" r="69956" b="44152"/>
          <a:stretch/>
        </p:blipFill>
        <p:spPr bwMode="auto">
          <a:xfrm rot="480955">
            <a:off x="1895310" y="1651000"/>
            <a:ext cx="205740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288" t="17460" r="18856" b="46349"/>
          <a:stretch/>
        </p:blipFill>
        <p:spPr bwMode="auto">
          <a:xfrm rot="20966752">
            <a:off x="5257800" y="1788257"/>
            <a:ext cx="1828799" cy="2342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1" y="0"/>
            <a:ext cx="8762999" cy="1208314"/>
          </a:xfrm>
          <a:prstGeom prst="rect">
            <a:avLst/>
          </a:prstGeom>
          <a:noFill/>
        </p:spPr>
        <p:txBody>
          <a:bodyPr wrap="none" lIns="91440" tIns="45720" rIns="91440" bIns="45720">
            <a:prstTxWarp prst="textCan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Who lives </a:t>
            </a:r>
            <a:r>
              <a:rPr lang="en-US" sz="54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 a </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MJO under the sea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3188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81000" y="5351689"/>
            <a:ext cx="5638800" cy="1470025"/>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Scott Sandberg</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152401" y="152400"/>
            <a:ext cx="8762999" cy="1208314"/>
          </a:xfrm>
          <a:prstGeom prst="rect">
            <a:avLst/>
          </a:prstGeom>
          <a:noFill/>
        </p:spPr>
        <p:txBody>
          <a:bodyPr wrap="none" lIns="91440" tIns="45720" rIns="91440" bIns="45720">
            <a:prstTxWarp prst="textCanUp">
              <a:avLst>
                <a:gd name="adj" fmla="val 74903"/>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for getting us on the ship …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935" r="100000"/>
                    </a14:imgEffect>
                  </a14:imgLayer>
                </a14:imgProps>
              </a:ext>
              <a:ext uri="{28A0092B-C50C-407E-A947-70E740481C1C}">
                <a14:useLocalDpi xmlns:a14="http://schemas.microsoft.com/office/drawing/2010/main" val="0"/>
              </a:ext>
            </a:extLst>
          </a:blip>
          <a:srcRect/>
          <a:stretch>
            <a:fillRect/>
          </a:stretch>
        </p:blipFill>
        <p:spPr bwMode="auto">
          <a:xfrm>
            <a:off x="4419600" y="2286001"/>
            <a:ext cx="4656480" cy="417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638800" y="2298945"/>
            <a:ext cx="2133600" cy="227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715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804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99872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191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18315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7611" y="5045606"/>
            <a:ext cx="8229600" cy="1431394"/>
          </a:xfrm>
        </p:spPr>
        <p:txBody>
          <a:bodyPr>
            <a:normAutofit/>
          </a:bodyPr>
          <a:lstStyle/>
          <a:p>
            <a:r>
              <a:rPr lang="en-US" sz="2400" dirty="0" smtClean="0"/>
              <a:t>Continuous coverage, every </a:t>
            </a:r>
            <a:r>
              <a:rPr lang="en-US" sz="2400" dirty="0"/>
              <a:t>20 minutes</a:t>
            </a:r>
          </a:p>
          <a:p>
            <a:r>
              <a:rPr lang="en-US" sz="2400" dirty="0" smtClean="0"/>
              <a:t>5-15m vertical resolution</a:t>
            </a:r>
          </a:p>
          <a:p>
            <a:r>
              <a:rPr lang="en-US" sz="2400" dirty="0" smtClean="0"/>
              <a:t>From 5m up through top of aerosol layer or cloud base</a:t>
            </a:r>
          </a:p>
          <a:p>
            <a:endParaRPr lang="en-US" dirty="0"/>
          </a:p>
        </p:txBody>
      </p:sp>
      <p:grpSp>
        <p:nvGrpSpPr>
          <p:cNvPr id="5" name="Group 4"/>
          <p:cNvGrpSpPr/>
          <p:nvPr/>
        </p:nvGrpSpPr>
        <p:grpSpPr>
          <a:xfrm>
            <a:off x="-3647" y="545068"/>
            <a:ext cx="9147647" cy="4407932"/>
            <a:chOff x="-3647" y="0"/>
            <a:chExt cx="9147647" cy="4407932"/>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88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4038600"/>
              <a:ext cx="7543800" cy="369332"/>
            </a:xfrm>
            <a:prstGeom prst="rect">
              <a:avLst/>
            </a:prstGeom>
            <a:noFill/>
          </p:spPr>
          <p:txBody>
            <a:bodyPr wrap="square" rtlCol="0">
              <a:spAutoFit/>
            </a:bodyPr>
            <a:lstStyle/>
            <a:p>
              <a:r>
                <a:rPr lang="en-US" dirty="0" smtClean="0"/>
                <a:t>                          Leg 2                                                                  Leg 3</a:t>
              </a:r>
              <a:endParaRPr lang="en-US" dirty="0"/>
            </a:p>
          </p:txBody>
        </p:sp>
        <p:sp>
          <p:nvSpPr>
            <p:cNvPr id="8" name="TextBox 7"/>
            <p:cNvSpPr txBox="1"/>
            <p:nvPr/>
          </p:nvSpPr>
          <p:spPr>
            <a:xfrm rot="5400000">
              <a:off x="8119493" y="731740"/>
              <a:ext cx="766011" cy="369332"/>
            </a:xfrm>
            <a:prstGeom prst="rect">
              <a:avLst/>
            </a:prstGeom>
            <a:noFill/>
          </p:spPr>
          <p:txBody>
            <a:bodyPr wrap="square" rtlCol="0">
              <a:spAutoFit/>
            </a:bodyPr>
            <a:lstStyle/>
            <a:p>
              <a:r>
                <a:rPr lang="en-US" dirty="0" smtClean="0"/>
                <a:t>Speed</a:t>
              </a:r>
              <a:endParaRPr lang="en-US" dirty="0"/>
            </a:p>
          </p:txBody>
        </p:sp>
        <p:sp>
          <p:nvSpPr>
            <p:cNvPr id="9" name="TextBox 8"/>
            <p:cNvSpPr txBox="1"/>
            <p:nvPr/>
          </p:nvSpPr>
          <p:spPr>
            <a:xfrm rot="5400000">
              <a:off x="7969098" y="2558534"/>
              <a:ext cx="1066800" cy="369332"/>
            </a:xfrm>
            <a:prstGeom prst="rect">
              <a:avLst/>
            </a:prstGeom>
            <a:noFill/>
          </p:spPr>
          <p:txBody>
            <a:bodyPr wrap="square" rtlCol="0">
              <a:spAutoFit/>
            </a:bodyPr>
            <a:lstStyle/>
            <a:p>
              <a:r>
                <a:rPr lang="en-US" dirty="0" smtClean="0"/>
                <a:t>Direction</a:t>
              </a:r>
              <a:endParaRPr lang="en-US" dirty="0"/>
            </a:p>
          </p:txBody>
        </p:sp>
        <p:sp>
          <p:nvSpPr>
            <p:cNvPr id="10" name="TextBox 9"/>
            <p:cNvSpPr txBox="1"/>
            <p:nvPr/>
          </p:nvSpPr>
          <p:spPr>
            <a:xfrm rot="16200000">
              <a:off x="-448907" y="2658707"/>
              <a:ext cx="1267146" cy="369332"/>
            </a:xfrm>
            <a:prstGeom prst="rect">
              <a:avLst/>
            </a:prstGeom>
            <a:noFill/>
          </p:spPr>
          <p:txBody>
            <a:bodyPr wrap="square" rtlCol="0">
              <a:spAutoFit/>
            </a:bodyPr>
            <a:lstStyle/>
            <a:p>
              <a:r>
                <a:rPr lang="en-US" dirty="0" smtClean="0"/>
                <a:t>Height (m)</a:t>
              </a:r>
              <a:endParaRPr lang="en-US" dirty="0"/>
            </a:p>
          </p:txBody>
        </p:sp>
        <p:sp>
          <p:nvSpPr>
            <p:cNvPr id="11" name="TextBox 10"/>
            <p:cNvSpPr txBox="1"/>
            <p:nvPr/>
          </p:nvSpPr>
          <p:spPr>
            <a:xfrm rot="16200000">
              <a:off x="-452554" y="731740"/>
              <a:ext cx="1267146" cy="369332"/>
            </a:xfrm>
            <a:prstGeom prst="rect">
              <a:avLst/>
            </a:prstGeom>
            <a:noFill/>
          </p:spPr>
          <p:txBody>
            <a:bodyPr wrap="square" rtlCol="0">
              <a:spAutoFit/>
            </a:bodyPr>
            <a:lstStyle/>
            <a:p>
              <a:r>
                <a:rPr lang="en-US" dirty="0" smtClean="0"/>
                <a:t>Height (m)</a:t>
              </a:r>
              <a:endParaRPr lang="en-US" dirty="0"/>
            </a:p>
          </p:txBody>
        </p:sp>
      </p:grpSp>
      <p:sp>
        <p:nvSpPr>
          <p:cNvPr id="6" name="Rectangle 5"/>
          <p:cNvSpPr/>
          <p:nvPr/>
        </p:nvSpPr>
        <p:spPr>
          <a:xfrm>
            <a:off x="2590800" y="76200"/>
            <a:ext cx="3239477" cy="461665"/>
          </a:xfrm>
          <a:prstGeom prst="rect">
            <a:avLst/>
          </a:prstGeom>
        </p:spPr>
        <p:txBody>
          <a:bodyPr wrap="none">
            <a:spAutoFit/>
          </a:bodyPr>
          <a:lstStyle/>
          <a:p>
            <a:r>
              <a:rPr lang="en-US" sz="2400" b="1" dirty="0"/>
              <a:t>Horizontal wind profiles</a:t>
            </a:r>
          </a:p>
        </p:txBody>
      </p:sp>
      <p:cxnSp>
        <p:nvCxnSpPr>
          <p:cNvPr id="12" name="Straight Connector 11"/>
          <p:cNvCxnSpPr/>
          <p:nvPr/>
        </p:nvCxnSpPr>
        <p:spPr>
          <a:xfrm>
            <a:off x="793750" y="2308860"/>
            <a:ext cx="678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3750" y="4145280"/>
            <a:ext cx="678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51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18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6213" y="3974068"/>
            <a:ext cx="9160213" cy="369332"/>
          </a:xfrm>
          <a:prstGeom prst="rect">
            <a:avLst/>
          </a:prstGeom>
          <a:solidFill>
            <a:schemeClr val="bg1"/>
          </a:solidFill>
        </p:spPr>
        <p:txBody>
          <a:bodyPr wrap="square" rtlCol="0">
            <a:spAutoFit/>
          </a:bodyPr>
          <a:lstStyle/>
          <a:p>
            <a:endParaRPr lang="en-US" dirty="0"/>
          </a:p>
        </p:txBody>
      </p:sp>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04" r="4789"/>
          <a:stretch/>
        </p:blipFill>
        <p:spPr bwMode="auto">
          <a:xfrm>
            <a:off x="228599" y="685800"/>
            <a:ext cx="8851901" cy="342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2209800" y="76200"/>
            <a:ext cx="4672081"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smtClean="0"/>
              <a:t>Normalized</a:t>
            </a:r>
            <a:r>
              <a:rPr lang="en-US" dirty="0" smtClean="0"/>
              <a:t> </a:t>
            </a:r>
            <a:r>
              <a:rPr lang="en-US" sz="2800" b="1" dirty="0" smtClean="0"/>
              <a:t>Distributions</a:t>
            </a:r>
            <a:endParaRPr lang="en-US" b="1" dirty="0"/>
          </a:p>
        </p:txBody>
      </p:sp>
      <p:sp>
        <p:nvSpPr>
          <p:cNvPr id="14" name="TextBox 13"/>
          <p:cNvSpPr txBox="1"/>
          <p:nvPr/>
        </p:nvSpPr>
        <p:spPr>
          <a:xfrm>
            <a:off x="1295400" y="3875203"/>
            <a:ext cx="1524000" cy="369332"/>
          </a:xfrm>
          <a:prstGeom prst="rect">
            <a:avLst/>
          </a:prstGeom>
          <a:solidFill>
            <a:schemeClr val="bg1"/>
          </a:solidFill>
        </p:spPr>
        <p:txBody>
          <a:bodyPr wrap="square" rtlCol="0">
            <a:spAutoFit/>
          </a:bodyPr>
          <a:lstStyle/>
          <a:p>
            <a:r>
              <a:rPr lang="en-US" dirty="0" smtClean="0"/>
              <a:t>Speed (m/s)</a:t>
            </a:r>
            <a:endParaRPr lang="en-US" dirty="0"/>
          </a:p>
        </p:txBody>
      </p:sp>
      <p:sp>
        <p:nvSpPr>
          <p:cNvPr id="15" name="TextBox 14"/>
          <p:cNvSpPr txBox="1"/>
          <p:nvPr/>
        </p:nvSpPr>
        <p:spPr>
          <a:xfrm>
            <a:off x="5029200" y="3875203"/>
            <a:ext cx="1662530" cy="369332"/>
          </a:xfrm>
          <a:prstGeom prst="rect">
            <a:avLst/>
          </a:prstGeom>
          <a:solidFill>
            <a:schemeClr val="bg1"/>
          </a:solidFill>
        </p:spPr>
        <p:txBody>
          <a:bodyPr wrap="square" rtlCol="0">
            <a:spAutoFit/>
          </a:bodyPr>
          <a:lstStyle/>
          <a:p>
            <a:r>
              <a:rPr lang="en-US" dirty="0" smtClean="0"/>
              <a:t>Direction (</a:t>
            </a:r>
            <a:r>
              <a:rPr lang="en-US" dirty="0" err="1" smtClean="0"/>
              <a:t>deg</a:t>
            </a:r>
            <a:r>
              <a:rPr lang="en-US" dirty="0" smtClean="0"/>
              <a:t>)</a:t>
            </a:r>
            <a:endParaRPr lang="en-US" dirty="0"/>
          </a:p>
        </p:txBody>
      </p:sp>
      <p:sp>
        <p:nvSpPr>
          <p:cNvPr id="16" name="TextBox 15"/>
          <p:cNvSpPr txBox="1"/>
          <p:nvPr/>
        </p:nvSpPr>
        <p:spPr>
          <a:xfrm>
            <a:off x="7786270" y="3875203"/>
            <a:ext cx="1129130" cy="369332"/>
          </a:xfrm>
          <a:prstGeom prst="rect">
            <a:avLst/>
          </a:prstGeom>
          <a:solidFill>
            <a:schemeClr val="bg1"/>
          </a:solidFill>
        </p:spPr>
        <p:txBody>
          <a:bodyPr wrap="square" rtlCol="0">
            <a:spAutoFit/>
          </a:bodyPr>
          <a:lstStyle/>
          <a:p>
            <a:r>
              <a:rPr lang="en-US" dirty="0" smtClean="0"/>
              <a:t>Number</a:t>
            </a:r>
            <a:endParaRPr lang="en-US" dirty="0"/>
          </a:p>
        </p:txBody>
      </p:sp>
      <p:sp>
        <p:nvSpPr>
          <p:cNvPr id="17" name="TextBox 16"/>
          <p:cNvSpPr txBox="1"/>
          <p:nvPr/>
        </p:nvSpPr>
        <p:spPr>
          <a:xfrm rot="16200000">
            <a:off x="-1516932" y="2214399"/>
            <a:ext cx="3426532" cy="369332"/>
          </a:xfrm>
          <a:prstGeom prst="rect">
            <a:avLst/>
          </a:prstGeom>
          <a:solidFill>
            <a:schemeClr val="bg1"/>
          </a:solidFill>
        </p:spPr>
        <p:txBody>
          <a:bodyPr wrap="square" rtlCol="0">
            <a:spAutoFit/>
          </a:bodyPr>
          <a:lstStyle/>
          <a:p>
            <a:r>
              <a:rPr lang="en-US" dirty="0" smtClean="0"/>
              <a:t>                 Height (m AGL)</a:t>
            </a:r>
            <a:endParaRPr lang="en-US" dirty="0"/>
          </a:p>
        </p:txBody>
      </p:sp>
      <p:sp>
        <p:nvSpPr>
          <p:cNvPr id="18" name="TextBox 17"/>
          <p:cNvSpPr txBox="1"/>
          <p:nvPr/>
        </p:nvSpPr>
        <p:spPr>
          <a:xfrm rot="16200000">
            <a:off x="2984104" y="2214399"/>
            <a:ext cx="1948935" cy="369332"/>
          </a:xfrm>
          <a:prstGeom prst="rect">
            <a:avLst/>
          </a:prstGeom>
          <a:solidFill>
            <a:schemeClr val="bg1"/>
          </a:solidFill>
        </p:spPr>
        <p:txBody>
          <a:bodyPr wrap="square" rtlCol="0">
            <a:spAutoFit/>
          </a:bodyPr>
          <a:lstStyle/>
          <a:p>
            <a:r>
              <a:rPr lang="en-US" dirty="0" smtClean="0"/>
              <a:t>Height (m AGL)</a:t>
            </a:r>
            <a:endParaRPr lang="en-US" dirty="0"/>
          </a:p>
        </p:txBody>
      </p:sp>
      <p:sp>
        <p:nvSpPr>
          <p:cNvPr id="19" name="Content Placeholder 2"/>
          <p:cNvSpPr>
            <a:spLocks noGrp="1"/>
          </p:cNvSpPr>
          <p:nvPr>
            <p:ph idx="1"/>
          </p:nvPr>
        </p:nvSpPr>
        <p:spPr>
          <a:xfrm>
            <a:off x="337611" y="4495800"/>
            <a:ext cx="8229600" cy="2209800"/>
          </a:xfrm>
        </p:spPr>
        <p:txBody>
          <a:bodyPr>
            <a:normAutofit fontScale="85000" lnSpcReduction="20000"/>
          </a:bodyPr>
          <a:lstStyle/>
          <a:p>
            <a:pPr marL="0" indent="0">
              <a:buNone/>
            </a:pPr>
            <a:r>
              <a:rPr lang="en-US" sz="3000" dirty="0" smtClean="0"/>
              <a:t>Combining on-station winds from Legs 2 &amp; 3</a:t>
            </a:r>
          </a:p>
          <a:p>
            <a:r>
              <a:rPr lang="en-US" sz="2400" dirty="0" smtClean="0"/>
              <a:t>Wind speeds where generally below 12 m/s from the surface through 3000m</a:t>
            </a:r>
          </a:p>
          <a:p>
            <a:r>
              <a:rPr lang="en-US" sz="2400" dirty="0" smtClean="0"/>
              <a:t>Wind were generally out of the W/SW below 1000m with a tighter distribution (more westerly) up to 2500m </a:t>
            </a:r>
          </a:p>
          <a:p>
            <a:r>
              <a:rPr lang="en-US" sz="2400" dirty="0" smtClean="0"/>
              <a:t>We form these distributions for different regimes found during the time on station</a:t>
            </a:r>
            <a:endParaRPr lang="en-US" dirty="0"/>
          </a:p>
        </p:txBody>
      </p:sp>
    </p:spTree>
    <p:extLst>
      <p:ext uri="{BB962C8B-B14F-4D97-AF65-F5344CB8AC3E}">
        <p14:creationId xmlns:p14="http://schemas.microsoft.com/office/powerpoint/2010/main" val="2523799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229600" cy="563562"/>
          </a:xfrm>
        </p:spPr>
        <p:txBody>
          <a:bodyPr>
            <a:noAutofit/>
          </a:bodyPr>
          <a:lstStyle/>
          <a:p>
            <a:r>
              <a:rPr lang="en-US" sz="3600" dirty="0" smtClean="0"/>
              <a:t>Local Solar Time Composite</a:t>
            </a:r>
            <a:endParaRPr lang="en-US" sz="3600" dirty="0"/>
          </a:p>
        </p:txBody>
      </p:sp>
      <p:sp>
        <p:nvSpPr>
          <p:cNvPr id="3" name="Content Placeholder 2"/>
          <p:cNvSpPr>
            <a:spLocks noGrp="1"/>
          </p:cNvSpPr>
          <p:nvPr>
            <p:ph idx="1"/>
          </p:nvPr>
        </p:nvSpPr>
        <p:spPr>
          <a:xfrm>
            <a:off x="457200" y="4800600"/>
            <a:ext cx="8229600" cy="2053389"/>
          </a:xfrm>
        </p:spPr>
        <p:txBody>
          <a:bodyPr>
            <a:normAutofit fontScale="85000" lnSpcReduction="20000"/>
          </a:bodyPr>
          <a:lstStyle/>
          <a:p>
            <a:r>
              <a:rPr lang="en-US" dirty="0"/>
              <a:t>Vertical Velocity Variance and </a:t>
            </a:r>
            <a:r>
              <a:rPr lang="en-US" dirty="0" err="1" smtClean="0"/>
              <a:t>Skewness</a:t>
            </a:r>
            <a:endParaRPr lang="en-US" dirty="0" smtClean="0"/>
          </a:p>
          <a:p>
            <a:r>
              <a:rPr lang="en-US" dirty="0" smtClean="0"/>
              <a:t>Combining </a:t>
            </a:r>
            <a:r>
              <a:rPr lang="en-US" dirty="0"/>
              <a:t>on-station </a:t>
            </a:r>
            <a:r>
              <a:rPr lang="en-US" dirty="0" err="1" smtClean="0"/>
              <a:t>turb</a:t>
            </a:r>
            <a:r>
              <a:rPr lang="en-US" dirty="0" smtClean="0"/>
              <a:t> profiles from </a:t>
            </a:r>
            <a:r>
              <a:rPr lang="en-US" dirty="0"/>
              <a:t>Legs 2 &amp; 3 </a:t>
            </a:r>
            <a:endParaRPr lang="en-US" dirty="0" smtClean="0"/>
          </a:p>
          <a:p>
            <a:r>
              <a:rPr lang="en-US" dirty="0" err="1" smtClean="0"/>
              <a:t>Vert</a:t>
            </a:r>
            <a:r>
              <a:rPr lang="en-US" dirty="0" smtClean="0"/>
              <a:t> peaks during evening and afternoon</a:t>
            </a:r>
          </a:p>
          <a:p>
            <a:r>
              <a:rPr lang="en-US" dirty="0" smtClean="0"/>
              <a:t>Mixing is bottom up in the lower BL and top down near cloud base </a:t>
            </a:r>
            <a:endParaRPr lang="en-US" dirty="0"/>
          </a:p>
        </p:txBody>
      </p:sp>
      <p:pic>
        <p:nvPicPr>
          <p:cNvPr id="2048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30" r="5563"/>
          <a:stretch/>
        </p:blipFill>
        <p:spPr bwMode="auto">
          <a:xfrm>
            <a:off x="0" y="810768"/>
            <a:ext cx="916605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531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795" t="5947" r="25842" b="24009"/>
          <a:stretch/>
        </p:blipFill>
        <p:spPr bwMode="auto">
          <a:xfrm>
            <a:off x="533400" y="3352800"/>
            <a:ext cx="4361688" cy="343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457200" y="304800"/>
            <a:ext cx="8229600" cy="1133727"/>
          </a:xfrm>
        </p:spPr>
        <p:txBody>
          <a:bodyPr anchor="t" anchorCtr="0">
            <a:noAutofit/>
          </a:bodyPr>
          <a:lstStyle/>
          <a:p>
            <a:pPr algn="l"/>
            <a:r>
              <a:rPr lang="en-US" sz="3200" i="1" dirty="0" smtClean="0">
                <a:latin typeface="+mn-lt"/>
              </a:rPr>
              <a:t>DYNAMO</a:t>
            </a:r>
            <a:r>
              <a:rPr lang="en-US" sz="3200" i="1" dirty="0">
                <a:latin typeface="+mn-lt"/>
              </a:rPr>
              <a:t/>
            </a:r>
            <a:br>
              <a:rPr lang="en-US" sz="3200" i="1" dirty="0">
                <a:latin typeface="+mn-lt"/>
              </a:rPr>
            </a:br>
            <a:r>
              <a:rPr lang="en-US" sz="3200" i="1" dirty="0">
                <a:latin typeface="+mn-lt"/>
              </a:rPr>
              <a:t>Dynamics of the Madden Julian </a:t>
            </a:r>
            <a:r>
              <a:rPr lang="en-US" sz="3200" i="1" dirty="0" smtClean="0">
                <a:latin typeface="+mn-lt"/>
              </a:rPr>
              <a:t>Oscillation</a:t>
            </a:r>
            <a:br>
              <a:rPr lang="en-US" sz="3200" i="1" dirty="0" smtClean="0">
                <a:latin typeface="+mn-lt"/>
              </a:rPr>
            </a:br>
            <a:r>
              <a:rPr lang="en-US" sz="2400" i="1" dirty="0" smtClean="0">
                <a:latin typeface="+mn-lt"/>
              </a:rPr>
              <a:t/>
            </a:r>
            <a:br>
              <a:rPr lang="en-US" sz="2400" i="1" dirty="0" smtClean="0">
                <a:latin typeface="+mn-lt"/>
              </a:rPr>
            </a:br>
            <a:r>
              <a:rPr lang="en-US" sz="2400" i="1" dirty="0">
                <a:latin typeface="+mn-lt"/>
              </a:rPr>
              <a:t>O</a:t>
            </a:r>
            <a:r>
              <a:rPr lang="en-US" sz="2400" i="1" dirty="0" smtClean="0">
                <a:latin typeface="+mn-lt"/>
              </a:rPr>
              <a:t>bservational array located in equatorial Indian Ocean to observe the initiation and propagation phases of the MJO</a:t>
            </a:r>
            <a:br>
              <a:rPr lang="en-US" sz="2400" i="1" dirty="0" smtClean="0">
                <a:latin typeface="+mn-lt"/>
              </a:rPr>
            </a:br>
            <a:r>
              <a:rPr lang="en-US" sz="500" i="1" dirty="0" smtClean="0">
                <a:latin typeface="+mn-lt"/>
              </a:rPr>
              <a:t> </a:t>
            </a:r>
            <a:r>
              <a:rPr lang="en-US" sz="2400" i="1" dirty="0" smtClean="0">
                <a:latin typeface="+mn-lt"/>
              </a:rPr>
              <a:t/>
            </a:r>
            <a:br>
              <a:rPr lang="en-US" sz="2400" i="1" dirty="0" smtClean="0">
                <a:latin typeface="+mn-lt"/>
              </a:rPr>
            </a:br>
            <a:r>
              <a:rPr lang="en-US" sz="2400" i="1" dirty="0" smtClean="0">
                <a:latin typeface="+mn-lt"/>
              </a:rPr>
              <a:t>Soundings and Radar to characterize the ocean and atmosphere Oct 2011 – Dec 2011</a:t>
            </a:r>
            <a:r>
              <a:rPr lang="en-US" sz="3200" i="1" dirty="0" smtClean="0">
                <a:latin typeface="+mn-lt"/>
              </a:rPr>
              <a:t/>
            </a:r>
            <a:br>
              <a:rPr lang="en-US" sz="3200" i="1" dirty="0" smtClean="0">
                <a:latin typeface="+mn-lt"/>
              </a:rPr>
            </a:br>
            <a:endParaRPr lang="en-US" sz="2400" dirty="0">
              <a:latin typeface="+mn-lt"/>
            </a:endParaRPr>
          </a:p>
        </p:txBody>
      </p:sp>
      <p:pic>
        <p:nvPicPr>
          <p:cNvPr id="12" name="Picture 2" descr="dynam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0"/>
            <a:ext cx="1905000" cy="990601"/>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flipV="1">
            <a:off x="1643063" y="4541044"/>
            <a:ext cx="33337" cy="65960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674019" y="4188619"/>
            <a:ext cx="871537" cy="35956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558653" y="4724400"/>
            <a:ext cx="8335" cy="40243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50319" y="4188619"/>
            <a:ext cx="8334" cy="3524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28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endParaRPr lang="en-US" dirty="0"/>
          </a:p>
        </p:txBody>
      </p:sp>
      <p:pic>
        <p:nvPicPr>
          <p:cNvPr id="2048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75" r="5259"/>
          <a:stretch/>
        </p:blipFill>
        <p:spPr bwMode="auto">
          <a:xfrm>
            <a:off x="0" y="850392"/>
            <a:ext cx="9144000" cy="370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57200" y="4800600"/>
            <a:ext cx="8229600" cy="205338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TKE and Isotropy Ratio</a:t>
            </a:r>
          </a:p>
          <a:p>
            <a:r>
              <a:rPr lang="en-US" dirty="0" smtClean="0"/>
              <a:t>Stronger TKE in the local afternoon, vertical variance most important mid BL during the days</a:t>
            </a:r>
          </a:p>
          <a:p>
            <a:r>
              <a:rPr lang="en-US" dirty="0" smtClean="0"/>
              <a:t>We form these composites for different regimes found during the time on station</a:t>
            </a:r>
          </a:p>
          <a:p>
            <a:endParaRPr lang="en-US" dirty="0"/>
          </a:p>
        </p:txBody>
      </p:sp>
      <p:sp>
        <p:nvSpPr>
          <p:cNvPr id="7" name="Title 1"/>
          <p:cNvSpPr txBox="1">
            <a:spLocks/>
          </p:cNvSpPr>
          <p:nvPr/>
        </p:nvSpPr>
        <p:spPr>
          <a:xfrm>
            <a:off x="457200" y="265176"/>
            <a:ext cx="8229600" cy="563562"/>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Local Solar Time Composite</a:t>
            </a:r>
            <a:endParaRPr lang="en-US" dirty="0"/>
          </a:p>
        </p:txBody>
      </p:sp>
    </p:spTree>
    <p:extLst>
      <p:ext uri="{BB962C8B-B14F-4D97-AF65-F5344CB8AC3E}">
        <p14:creationId xmlns:p14="http://schemas.microsoft.com/office/powerpoint/2010/main" val="359709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591" y="461665"/>
            <a:ext cx="4545809" cy="340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4495800"/>
            <a:ext cx="8229600" cy="2057400"/>
          </a:xfrm>
        </p:spPr>
        <p:txBody>
          <a:bodyPr>
            <a:normAutofit/>
          </a:bodyPr>
          <a:lstStyle/>
          <a:p>
            <a:r>
              <a:rPr lang="en-US" sz="2200" dirty="0" smtClean="0"/>
              <a:t>For all 3hr </a:t>
            </a:r>
            <a:r>
              <a:rPr lang="en-US" sz="2200" dirty="0" err="1" smtClean="0"/>
              <a:t>Sonde</a:t>
            </a:r>
            <a:r>
              <a:rPr lang="en-US" sz="2200" dirty="0" smtClean="0"/>
              <a:t> profiles Legs 2 &amp; 3 (RAW/UNPROCESSED)</a:t>
            </a:r>
          </a:p>
          <a:p>
            <a:r>
              <a:rPr lang="en-US" sz="2200" dirty="0" smtClean="0"/>
              <a:t>Form mean(</a:t>
            </a:r>
            <a:r>
              <a:rPr lang="en-US" sz="2200" dirty="0" err="1" smtClean="0"/>
              <a:t>Sonde</a:t>
            </a:r>
            <a:r>
              <a:rPr lang="en-US" sz="2200" dirty="0" smtClean="0"/>
              <a:t> - </a:t>
            </a:r>
            <a:r>
              <a:rPr lang="en-US" sz="2200" dirty="0" err="1" smtClean="0"/>
              <a:t>Lidar</a:t>
            </a:r>
            <a:r>
              <a:rPr lang="en-US" sz="2200" dirty="0" smtClean="0"/>
              <a:t>) ± 3</a:t>
            </a:r>
            <a:r>
              <a:rPr lang="el-GR" sz="2200" dirty="0" smtClean="0"/>
              <a:t>σ</a:t>
            </a:r>
            <a:r>
              <a:rPr lang="en-US" sz="2200" baseline="-25000" dirty="0" smtClean="0"/>
              <a:t>m</a:t>
            </a:r>
            <a:r>
              <a:rPr lang="en-US" sz="2200" dirty="0" smtClean="0"/>
              <a:t> at every height </a:t>
            </a:r>
            <a:endParaRPr lang="en-US" sz="2200" dirty="0"/>
          </a:p>
          <a:p>
            <a:endParaRPr lang="en-US" sz="2200" dirty="0"/>
          </a:p>
        </p:txBody>
      </p:sp>
      <p:sp>
        <p:nvSpPr>
          <p:cNvPr id="10" name="TextBox 9"/>
          <p:cNvSpPr txBox="1"/>
          <p:nvPr/>
        </p:nvSpPr>
        <p:spPr>
          <a:xfrm>
            <a:off x="2045003" y="0"/>
            <a:ext cx="4584397" cy="461665"/>
          </a:xfrm>
          <a:prstGeom prst="rect">
            <a:avLst/>
          </a:prstGeom>
          <a:solidFill>
            <a:schemeClr val="bg1"/>
          </a:solidFill>
        </p:spPr>
        <p:txBody>
          <a:bodyPr wrap="square" rtlCol="0">
            <a:spAutoFit/>
          </a:bodyPr>
          <a:lstStyle/>
          <a:p>
            <a:r>
              <a:rPr lang="en-US" sz="2400" dirty="0" smtClean="0"/>
              <a:t>        </a:t>
            </a:r>
            <a:r>
              <a:rPr lang="en-US" sz="2400" dirty="0" smtClean="0"/>
              <a:t>  </a:t>
            </a:r>
            <a:r>
              <a:rPr lang="en-US" sz="2400" dirty="0" err="1" smtClean="0"/>
              <a:t>Lidar</a:t>
            </a:r>
            <a:r>
              <a:rPr lang="en-US" sz="2400" dirty="0" smtClean="0"/>
              <a:t> – </a:t>
            </a:r>
            <a:r>
              <a:rPr lang="en-US" sz="2400" dirty="0" err="1" smtClean="0"/>
              <a:t>Sonde</a:t>
            </a:r>
            <a:r>
              <a:rPr lang="en-US" sz="2400" dirty="0" smtClean="0"/>
              <a:t> Comparison</a:t>
            </a:r>
            <a:endParaRPr lang="en-US" sz="2400" dirty="0"/>
          </a:p>
        </p:txBody>
      </p:sp>
      <p:sp>
        <p:nvSpPr>
          <p:cNvPr id="18" name="TextBox 17"/>
          <p:cNvSpPr txBox="1"/>
          <p:nvPr/>
        </p:nvSpPr>
        <p:spPr>
          <a:xfrm rot="16200000">
            <a:off x="479302" y="2027366"/>
            <a:ext cx="3500735" cy="369332"/>
          </a:xfrm>
          <a:prstGeom prst="rect">
            <a:avLst/>
          </a:prstGeom>
          <a:solidFill>
            <a:schemeClr val="bg1"/>
          </a:solidFill>
        </p:spPr>
        <p:txBody>
          <a:bodyPr wrap="square" rtlCol="0">
            <a:spAutoFit/>
          </a:bodyPr>
          <a:lstStyle/>
          <a:p>
            <a:pPr algn="ctr"/>
            <a:r>
              <a:rPr lang="en-US" dirty="0" smtClean="0"/>
              <a:t>Height (m AGL)</a:t>
            </a:r>
            <a:endParaRPr lang="en-US" dirty="0"/>
          </a:p>
        </p:txBody>
      </p:sp>
      <p:sp>
        <p:nvSpPr>
          <p:cNvPr id="20" name="TextBox 19"/>
          <p:cNvSpPr txBox="1"/>
          <p:nvPr/>
        </p:nvSpPr>
        <p:spPr>
          <a:xfrm>
            <a:off x="2045003" y="3697704"/>
            <a:ext cx="4584397" cy="369332"/>
          </a:xfrm>
          <a:prstGeom prst="rect">
            <a:avLst/>
          </a:prstGeom>
          <a:solidFill>
            <a:schemeClr val="bg1"/>
          </a:solidFill>
        </p:spPr>
        <p:txBody>
          <a:bodyPr wrap="square" rtlCol="0">
            <a:spAutoFit/>
          </a:bodyPr>
          <a:lstStyle/>
          <a:p>
            <a:r>
              <a:rPr lang="en-US" dirty="0"/>
              <a:t> </a:t>
            </a:r>
            <a:r>
              <a:rPr lang="en-US" dirty="0" smtClean="0"/>
              <a:t>      Wind speed Diff (</a:t>
            </a:r>
            <a:r>
              <a:rPr lang="en-US" dirty="0" err="1" smtClean="0"/>
              <a:t>Sonde</a:t>
            </a:r>
            <a:r>
              <a:rPr lang="en-US" dirty="0" smtClean="0"/>
              <a:t>–</a:t>
            </a:r>
            <a:r>
              <a:rPr lang="en-US" dirty="0" err="1" smtClean="0"/>
              <a:t>Lidar</a:t>
            </a:r>
            <a:r>
              <a:rPr lang="en-US" dirty="0" smtClean="0"/>
              <a:t>) (m/s</a:t>
            </a:r>
            <a:r>
              <a:rPr lang="en-US" dirty="0" smtClean="0"/>
              <a:t>)</a:t>
            </a:r>
            <a:endParaRPr lang="en-US" dirty="0"/>
          </a:p>
        </p:txBody>
      </p:sp>
    </p:spTree>
    <p:extLst>
      <p:ext uri="{BB962C8B-B14F-4D97-AF65-F5344CB8AC3E}">
        <p14:creationId xmlns:p14="http://schemas.microsoft.com/office/powerpoint/2010/main" val="3659737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3" descr="DYNAMO_ship_experiment.pdf"/>
          <p:cNvPicPr>
            <a:picLocks noChangeAspect="1" noChangeArrowheads="1"/>
          </p:cNvPicPr>
          <p:nvPr/>
        </p:nvPicPr>
        <p:blipFill>
          <a:blip r:embed="rId4" cstate="print">
            <a:extLst>
              <a:ext uri="{28A0092B-C50C-407E-A947-70E740481C1C}">
                <a14:useLocalDpi xmlns:a14="http://schemas.microsoft.com/office/drawing/2010/main" val="0"/>
              </a:ext>
            </a:extLst>
          </a:blip>
          <a:srcRect t="10815" b="8369"/>
          <a:stretch>
            <a:fillRect/>
          </a:stretch>
        </p:blipFill>
        <p:spPr bwMode="auto">
          <a:xfrm>
            <a:off x="4953000" y="2664055"/>
            <a:ext cx="4124258" cy="4164116"/>
          </a:xfrm>
          <a:prstGeom prst="rect">
            <a:avLst/>
          </a:prstGeom>
          <a:solidFill>
            <a:schemeClr val="bg1"/>
          </a:solidFill>
          <a:ln>
            <a:noFill/>
          </a:ln>
        </p:spPr>
      </p:pic>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9795" t="5947" r="25842" b="24009"/>
          <a:stretch/>
        </p:blipFill>
        <p:spPr bwMode="auto">
          <a:xfrm>
            <a:off x="533400" y="3352800"/>
            <a:ext cx="4361688" cy="343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457200" y="304800"/>
            <a:ext cx="8229600" cy="1133727"/>
          </a:xfrm>
        </p:spPr>
        <p:txBody>
          <a:bodyPr anchor="t" anchorCtr="0">
            <a:noAutofit/>
          </a:bodyPr>
          <a:lstStyle/>
          <a:p>
            <a:pPr algn="l"/>
            <a:r>
              <a:rPr lang="en-US" sz="3200" i="1" dirty="0" smtClean="0">
                <a:latin typeface="+mn-lt"/>
              </a:rPr>
              <a:t>DYNAMO</a:t>
            </a:r>
            <a:r>
              <a:rPr lang="en-US" sz="3200" i="1" dirty="0">
                <a:latin typeface="+mn-lt"/>
              </a:rPr>
              <a:t/>
            </a:r>
            <a:br>
              <a:rPr lang="en-US" sz="3200" i="1" dirty="0">
                <a:latin typeface="+mn-lt"/>
              </a:rPr>
            </a:br>
            <a:r>
              <a:rPr lang="en-US" sz="3200" i="1" dirty="0">
                <a:latin typeface="+mn-lt"/>
              </a:rPr>
              <a:t>Dynamics of the Madden Julian </a:t>
            </a:r>
            <a:r>
              <a:rPr lang="en-US" sz="3200" i="1" dirty="0" smtClean="0">
                <a:latin typeface="+mn-lt"/>
              </a:rPr>
              <a:t>Oscillation</a:t>
            </a:r>
            <a:br>
              <a:rPr lang="en-US" sz="3200" i="1" dirty="0" smtClean="0">
                <a:latin typeface="+mn-lt"/>
              </a:rPr>
            </a:br>
            <a:r>
              <a:rPr lang="en-US" sz="2400" i="1" dirty="0" smtClean="0"/>
              <a:t/>
            </a:r>
            <a:br>
              <a:rPr lang="en-US" sz="2400" i="1" dirty="0" smtClean="0"/>
            </a:br>
            <a:r>
              <a:rPr lang="en-US" sz="2400" i="1" dirty="0" smtClean="0"/>
              <a:t>Suite </a:t>
            </a:r>
            <a:r>
              <a:rPr lang="en-US" sz="2400" i="1" dirty="0"/>
              <a:t>of measurements </a:t>
            </a:r>
            <a:r>
              <a:rPr lang="en-US" sz="2400" i="1" dirty="0" smtClean="0"/>
              <a:t>on </a:t>
            </a:r>
            <a:r>
              <a:rPr lang="en-US" sz="2400" i="1" dirty="0"/>
              <a:t>the </a:t>
            </a:r>
            <a:r>
              <a:rPr lang="en-US" sz="2400" i="1" dirty="0" err="1"/>
              <a:t>Revelle</a:t>
            </a:r>
            <a:r>
              <a:rPr lang="en-US" sz="2400" i="1" dirty="0"/>
              <a:t> to </a:t>
            </a:r>
            <a:r>
              <a:rPr lang="en-US" sz="2400" i="1" dirty="0" smtClean="0"/>
              <a:t>observe dynamics from subsurface thought marine atmospheric boundary layer</a:t>
            </a:r>
            <a:br>
              <a:rPr lang="en-US" sz="2400" i="1" dirty="0" smtClean="0"/>
            </a:br>
            <a:r>
              <a:rPr lang="en-US" sz="2400" i="1" dirty="0" smtClean="0"/>
              <a:t/>
            </a:r>
            <a:br>
              <a:rPr lang="en-US" sz="2400" i="1" dirty="0" smtClean="0"/>
            </a:br>
            <a:endParaRPr lang="en-US" sz="2400" dirty="0">
              <a:latin typeface="+mn-lt"/>
            </a:endParaRPr>
          </a:p>
        </p:txBody>
      </p:sp>
      <p:sp>
        <p:nvSpPr>
          <p:cNvPr id="7" name="Title 1"/>
          <p:cNvSpPr txBox="1">
            <a:spLocks/>
          </p:cNvSpPr>
          <p:nvPr/>
        </p:nvSpPr>
        <p:spPr>
          <a:xfrm>
            <a:off x="533400" y="2590800"/>
            <a:ext cx="8153400" cy="8382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i="1" dirty="0" smtClean="0"/>
              <a:t>Doppler </a:t>
            </a:r>
            <a:r>
              <a:rPr lang="en-US" sz="2400" i="1" dirty="0" err="1" smtClean="0"/>
              <a:t>Lidar</a:t>
            </a:r>
            <a:r>
              <a:rPr lang="en-US" sz="2400" i="1" dirty="0" smtClean="0"/>
              <a:t> </a:t>
            </a:r>
            <a:r>
              <a:rPr lang="en-US" sz="2400" i="1" dirty="0"/>
              <a:t>observations: </a:t>
            </a:r>
            <a:r>
              <a:rPr lang="en-US" sz="2400" i="1" dirty="0" smtClean="0"/>
              <a:t> Surface through lower</a:t>
            </a:r>
            <a:r>
              <a:rPr lang="en-US" sz="2400" i="1" dirty="0"/>
              <a:t/>
            </a:r>
            <a:br>
              <a:rPr lang="en-US" sz="2400" i="1" dirty="0"/>
            </a:br>
            <a:r>
              <a:rPr lang="en-US" sz="2400" i="1" dirty="0" smtClean="0"/>
              <a:t>Boundary </a:t>
            </a:r>
            <a:r>
              <a:rPr lang="en-US" sz="2400" i="1" dirty="0"/>
              <a:t>Layer</a:t>
            </a:r>
            <a:r>
              <a:rPr lang="en-US" sz="3200" i="1" dirty="0"/>
              <a:t/>
            </a:r>
            <a:br>
              <a:rPr lang="en-US" sz="3200" i="1" dirty="0"/>
            </a:br>
            <a:endParaRPr lang="en-US" sz="2400" dirty="0">
              <a:latin typeface="+mn-lt"/>
            </a:endParaRPr>
          </a:p>
        </p:txBody>
      </p:sp>
      <p:pic>
        <p:nvPicPr>
          <p:cNvPr id="11" name="Picture 2" descr="dynam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0"/>
            <a:ext cx="1905000" cy="99060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1643063" y="4541044"/>
            <a:ext cx="33337" cy="65960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74019" y="4188619"/>
            <a:ext cx="871537" cy="35956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58653" y="4724400"/>
            <a:ext cx="8335" cy="40243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50319" y="4188619"/>
            <a:ext cx="8334" cy="3524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41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838200"/>
            <a:ext cx="8229600" cy="4525963"/>
          </a:xfrm>
        </p:spPr>
        <p:txBody>
          <a:bodyPr>
            <a:normAutofit fontScale="92500" lnSpcReduction="10000"/>
          </a:bodyPr>
          <a:lstStyle/>
          <a:p>
            <a:pPr marL="0" indent="0">
              <a:buNone/>
            </a:pPr>
            <a:r>
              <a:rPr lang="en-US" sz="3900" dirty="0" smtClean="0"/>
              <a:t>Overview -</a:t>
            </a:r>
          </a:p>
          <a:p>
            <a:r>
              <a:rPr lang="en-US" dirty="0" smtClean="0"/>
              <a:t>Instrument / measurement scheme</a:t>
            </a:r>
          </a:p>
          <a:p>
            <a:r>
              <a:rPr lang="en-US" dirty="0" smtClean="0"/>
              <a:t>Horizontal wind profiles </a:t>
            </a:r>
          </a:p>
          <a:p>
            <a:pPr lvl="1"/>
            <a:r>
              <a:rPr lang="en-US" dirty="0" smtClean="0"/>
              <a:t>Comparisons with other measurements</a:t>
            </a:r>
          </a:p>
          <a:p>
            <a:pPr lvl="1"/>
            <a:r>
              <a:rPr lang="en-US" dirty="0" smtClean="0"/>
              <a:t>Comparison with similarity theory</a:t>
            </a:r>
            <a:endParaRPr lang="en-US" dirty="0" smtClean="0"/>
          </a:p>
          <a:p>
            <a:r>
              <a:rPr lang="en-US" dirty="0" smtClean="0"/>
              <a:t>Turbulence Profiles </a:t>
            </a:r>
          </a:p>
          <a:p>
            <a:pPr lvl="1"/>
            <a:r>
              <a:rPr lang="en-US" dirty="0" smtClean="0"/>
              <a:t>Statistics for different convective regimes</a:t>
            </a:r>
          </a:p>
          <a:p>
            <a:r>
              <a:rPr lang="en-US" dirty="0" smtClean="0"/>
              <a:t>Characterizing convective outflows</a:t>
            </a:r>
            <a:endParaRPr lang="en-US" dirty="0" smtClean="0"/>
          </a:p>
          <a:p>
            <a:r>
              <a:rPr lang="en-US" dirty="0" smtClean="0"/>
              <a:t>Summary</a:t>
            </a:r>
          </a:p>
          <a:p>
            <a:endParaRPr lang="en-US" dirty="0" smtClean="0"/>
          </a:p>
          <a:p>
            <a:endParaRPr lang="en-US" sz="3600" dirty="0" smtClean="0"/>
          </a:p>
          <a:p>
            <a:endParaRPr lang="en-US" dirty="0"/>
          </a:p>
        </p:txBody>
      </p:sp>
    </p:spTree>
    <p:extLst>
      <p:ext uri="{BB962C8B-B14F-4D97-AF65-F5344CB8AC3E}">
        <p14:creationId xmlns:p14="http://schemas.microsoft.com/office/powerpoint/2010/main" val="1548853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300" y="2590800"/>
            <a:ext cx="5353620" cy="237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457200" y="381000"/>
            <a:ext cx="8382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chemeClr val="bg1"/>
                </a:solidFill>
              </a:rPr>
              <a:t>NOAA’s High Resolution Doppler </a:t>
            </a:r>
            <a:r>
              <a:rPr lang="en-US" dirty="0" err="1" smtClean="0">
                <a:solidFill>
                  <a:schemeClr val="bg1"/>
                </a:solidFill>
              </a:rPr>
              <a:t>Lidar</a:t>
            </a:r>
            <a:r>
              <a:rPr lang="en-US" dirty="0" smtClean="0">
                <a:solidFill>
                  <a:schemeClr val="bg1"/>
                </a:solidFill>
              </a:rPr>
              <a:t> (HRDL)</a:t>
            </a:r>
          </a:p>
          <a:p>
            <a:r>
              <a:rPr lang="en-US" sz="2400" dirty="0" smtClean="0">
                <a:solidFill>
                  <a:schemeClr val="bg1"/>
                </a:solidFill>
              </a:rPr>
              <a:t>Mounted on the forward O2 deck of the RV </a:t>
            </a:r>
            <a:r>
              <a:rPr lang="en-US" sz="2400" dirty="0" err="1" smtClean="0">
                <a:solidFill>
                  <a:schemeClr val="bg1"/>
                </a:solidFill>
              </a:rPr>
              <a:t>Revelle</a:t>
            </a:r>
            <a:endParaRPr lang="en-US" sz="2400" dirty="0" smtClean="0">
              <a:solidFill>
                <a:schemeClr val="bg1"/>
              </a:solidFill>
            </a:endParaRPr>
          </a:p>
          <a:p>
            <a:endParaRPr lang="en-US" sz="3600" dirty="0" smtClean="0">
              <a:solidFill>
                <a:schemeClr val="bg1"/>
              </a:solidFill>
            </a:endParaRPr>
          </a:p>
          <a:p>
            <a:endParaRPr lang="en-US" dirty="0">
              <a:solidFill>
                <a:schemeClr val="bg1"/>
              </a:solidFill>
            </a:endParaRPr>
          </a:p>
        </p:txBody>
      </p:sp>
      <p:sp>
        <p:nvSpPr>
          <p:cNvPr id="13" name="TextBox 12"/>
          <p:cNvSpPr txBox="1"/>
          <p:nvPr/>
        </p:nvSpPr>
        <p:spPr>
          <a:xfrm>
            <a:off x="4934520" y="5646821"/>
            <a:ext cx="1542480" cy="400110"/>
          </a:xfrm>
          <a:prstGeom prst="rect">
            <a:avLst/>
          </a:prstGeom>
          <a:solidFill>
            <a:schemeClr val="bg1">
              <a:lumMod val="50000"/>
            </a:schemeClr>
          </a:solidFill>
        </p:spPr>
        <p:txBody>
          <a:bodyPr wrap="square" rtlCol="0">
            <a:spAutoFit/>
          </a:bodyPr>
          <a:lstStyle/>
          <a:p>
            <a:r>
              <a:rPr lang="en-US" sz="2000" b="1" dirty="0" smtClean="0">
                <a:solidFill>
                  <a:schemeClr val="bg1"/>
                </a:solidFill>
              </a:rPr>
              <a:t>NOAA HRDL</a:t>
            </a:r>
            <a:endParaRPr lang="en-US" sz="2000" b="1" dirty="0">
              <a:solidFill>
                <a:schemeClr val="bg1"/>
              </a:solidFill>
            </a:endParaRPr>
          </a:p>
        </p:txBody>
      </p:sp>
      <p:cxnSp>
        <p:nvCxnSpPr>
          <p:cNvPr id="14" name="Straight Arrow Connector 13"/>
          <p:cNvCxnSpPr/>
          <p:nvPr/>
        </p:nvCxnSpPr>
        <p:spPr>
          <a:xfrm flipV="1">
            <a:off x="5486400" y="3886200"/>
            <a:ext cx="1295400" cy="1760621"/>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788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7200" y="381000"/>
            <a:ext cx="8382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chemeClr val="bg1"/>
                </a:solidFill>
              </a:rPr>
              <a:t>NOAA’s High Resolution Doppler </a:t>
            </a:r>
            <a:r>
              <a:rPr lang="en-US" dirty="0" err="1" smtClean="0">
                <a:solidFill>
                  <a:schemeClr val="bg1"/>
                </a:solidFill>
              </a:rPr>
              <a:t>Lidar</a:t>
            </a:r>
            <a:r>
              <a:rPr lang="en-US" dirty="0" smtClean="0">
                <a:solidFill>
                  <a:schemeClr val="bg1"/>
                </a:solidFill>
              </a:rPr>
              <a:t> (HRDL)</a:t>
            </a:r>
          </a:p>
          <a:p>
            <a:r>
              <a:rPr lang="en-US" sz="2400" dirty="0" smtClean="0">
                <a:solidFill>
                  <a:schemeClr val="bg1"/>
                </a:solidFill>
              </a:rPr>
              <a:t>Mounted on the forward O2 deck of the RV </a:t>
            </a:r>
            <a:r>
              <a:rPr lang="en-US" sz="2400" dirty="0" err="1" smtClean="0">
                <a:solidFill>
                  <a:schemeClr val="bg1"/>
                </a:solidFill>
              </a:rPr>
              <a:t>Revelle</a:t>
            </a:r>
            <a:endParaRPr lang="en-US" sz="2400" dirty="0" smtClean="0">
              <a:solidFill>
                <a:schemeClr val="bg1"/>
              </a:solidFill>
            </a:endParaRPr>
          </a:p>
          <a:p>
            <a:r>
              <a:rPr lang="en-US" sz="2400" dirty="0" smtClean="0">
                <a:solidFill>
                  <a:schemeClr val="bg1"/>
                </a:solidFill>
              </a:rPr>
              <a:t>2 micron wavelength : invisible / </a:t>
            </a:r>
            <a:r>
              <a:rPr lang="en-US" sz="2400" dirty="0" err="1">
                <a:solidFill>
                  <a:schemeClr val="bg1"/>
                </a:solidFill>
              </a:rPr>
              <a:t>eyesafe</a:t>
            </a:r>
            <a:endParaRPr lang="en-US" sz="2400" dirty="0" smtClean="0">
              <a:solidFill>
                <a:schemeClr val="bg1"/>
              </a:solidFill>
            </a:endParaRPr>
          </a:p>
          <a:p>
            <a:r>
              <a:rPr lang="en-US" sz="2400" dirty="0">
                <a:solidFill>
                  <a:schemeClr val="bg1"/>
                </a:solidFill>
              </a:rPr>
              <a:t>Hemispheric Scanning / Motion Stabilized ≤ 0.5 degrees</a:t>
            </a:r>
          </a:p>
          <a:p>
            <a:endParaRPr lang="en-US" dirty="0">
              <a:solidFill>
                <a:schemeClr val="bg1"/>
              </a:solidFill>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78551"/>
            <a:ext cx="9143999" cy="435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376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Effect transition="in" filter="fade">
                                      <p:cBhvr>
                                        <p:cTn id="1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5984</TotalTime>
  <Words>2154</Words>
  <Application>Microsoft Office PowerPoint</Application>
  <PresentationFormat>On-screen Show (4:3)</PresentationFormat>
  <Paragraphs>375</Paragraphs>
  <Slides>51</Slides>
  <Notes>51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Office Theme</vt:lpstr>
      <vt:lpstr>Microsoft Equation 3.0</vt:lpstr>
      <vt:lpstr>Equation</vt:lpstr>
      <vt:lpstr>PowerPoint Presentation</vt:lpstr>
      <vt:lpstr>Measurements of Marine Atmospheric Boundary Layer Dynamics using a Ship-based, Motion-stabilized, Doppler Lidar during the Dynamics of the Madden Julian Oscillation  (DYNAMO) Experiment</vt:lpstr>
      <vt:lpstr>Background :   The Madden Julian Oscillation (MJO)  </vt:lpstr>
      <vt:lpstr>Background : </vt:lpstr>
      <vt:lpstr>DYNAMO Dynamics of the Madden Julian Oscillation  Observational array located in equatorial Indian Ocean to observe the initiation and propagation phases of the MJO   Soundings and Radar to characterize the ocean and atmosphere Oct 2011 – Dec 2011 </vt:lpstr>
      <vt:lpstr>DYNAMO Dynamics of the Madden Julian Oscillation  Suite of measurements on the Revelle to observe dynamics from subsurface thought marine atmospheric boundary layer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 2                        Leg 3</vt:lpstr>
      <vt:lpstr>PowerPoint Presentation</vt:lpstr>
      <vt:lpstr>PowerPoint Presentation</vt:lpstr>
      <vt:lpstr>PowerPoint Presentation</vt:lpstr>
      <vt:lpstr>w Var &amp; Skew</vt:lpstr>
      <vt:lpstr>TKE &amp; Isotropy Ratio</vt:lpstr>
      <vt:lpstr>Aerosol Backscatter</vt:lpstr>
      <vt:lpstr>Wind profile distributions</vt:lpstr>
      <vt:lpstr>PowerPoint Presentation</vt:lpstr>
      <vt:lpstr>PowerPoint Presentation</vt:lpstr>
      <vt:lpstr>PowerPoint Presentation</vt:lpstr>
      <vt:lpstr>PowerPoint Presentation</vt:lpstr>
      <vt:lpstr>PowerPoint Presentation</vt:lpstr>
      <vt:lpstr>Raul Alvarez and Ann Weickmann</vt:lpstr>
      <vt:lpstr>Scott Sandberg</vt:lpstr>
      <vt:lpstr>PowerPoint Presentation</vt:lpstr>
      <vt:lpstr>PowerPoint Presentation</vt:lpstr>
      <vt:lpstr>PowerPoint Presentation</vt:lpstr>
      <vt:lpstr>PowerPoint Presentation</vt:lpstr>
      <vt:lpstr>PowerPoint Presentation</vt:lpstr>
      <vt:lpstr>PowerPoint Presentation</vt:lpstr>
      <vt:lpstr>Local Solar Time Composite</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W. Brewer</dc:creator>
  <cp:lastModifiedBy>Alan W. Brewer</cp:lastModifiedBy>
  <cp:revision>212</cp:revision>
  <dcterms:created xsi:type="dcterms:W3CDTF">2012-04-04T21:46:19Z</dcterms:created>
  <dcterms:modified xsi:type="dcterms:W3CDTF">2012-10-17T15:15:18Z</dcterms:modified>
</cp:coreProperties>
</file>